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9" r:id="rId1"/>
  </p:sldMasterIdLst>
  <p:notesMasterIdLst>
    <p:notesMasterId r:id="rId22"/>
  </p:notesMasterIdLst>
  <p:handoutMasterIdLst>
    <p:handoutMasterId r:id="rId23"/>
  </p:handoutMasterIdLst>
  <p:sldIdLst>
    <p:sldId id="256" r:id="rId2"/>
    <p:sldId id="260" r:id="rId3"/>
    <p:sldId id="257" r:id="rId4"/>
    <p:sldId id="258" r:id="rId5"/>
    <p:sldId id="259" r:id="rId6"/>
    <p:sldId id="264" r:id="rId7"/>
    <p:sldId id="263" r:id="rId8"/>
    <p:sldId id="262" r:id="rId9"/>
    <p:sldId id="261" r:id="rId10"/>
    <p:sldId id="266" r:id="rId11"/>
    <p:sldId id="268" r:id="rId12"/>
    <p:sldId id="269" r:id="rId13"/>
    <p:sldId id="270" r:id="rId14"/>
    <p:sldId id="271" r:id="rId15"/>
    <p:sldId id="273" r:id="rId16"/>
    <p:sldId id="275" r:id="rId17"/>
    <p:sldId id="274" r:id="rId18"/>
    <p:sldId id="276" r:id="rId19"/>
    <p:sldId id="277" r:id="rId20"/>
    <p:sldId id="278" r:id="rId2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6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075"/>
    <p:restoredTop sz="96405"/>
  </p:normalViewPr>
  <p:slideViewPr>
    <p:cSldViewPr snapToGrid="0" snapToObjects="1">
      <p:cViewPr varScale="1">
        <p:scale>
          <a:sx n="132" d="100"/>
          <a:sy n="132" d="100"/>
        </p:scale>
        <p:origin x="2144" y="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595A4F9-C632-4FF8-92B1-9D5B8EC27BC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BABCB67-73EB-4C27-A04E-6A51B55AA93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24D4B3-FD97-4232-9CAB-88381FA76CCE}" type="datetimeFigureOut">
              <a:rPr lang="en-US" smtClean="0"/>
              <a:t>4/14/21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37B878-34BD-45EC-A627-A6D3C02B5B5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3F19D6-58E0-46CE-8033-E8A2D4BD188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F116B4-E4C1-4A2B-B506-B7063B36F9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37519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2AC272-3D33-4EB9-933A-B785B68A7A46}" type="datetimeFigureOut">
              <a:rPr lang="en-US" smtClean="0"/>
              <a:t>4/14/21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068834-1C29-4F5D-9C79-CEBC755D93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742346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6442" y="1447801"/>
            <a:ext cx="6620968" cy="3329581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6442" y="4777380"/>
            <a:ext cx="6620968" cy="86142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41822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3973" y="1386038"/>
            <a:ext cx="8359175" cy="5019244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79638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3973" y="1386038"/>
            <a:ext cx="4664497" cy="5019244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89506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5736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/>
          <p:cNvSpPr/>
          <p:nvPr/>
        </p:nvSpPr>
        <p:spPr>
          <a:xfrm>
            <a:off x="629943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7000"/>
                </a:schemeClr>
              </a:gs>
              <a:gs pos="69000">
                <a:schemeClr val="accent5">
                  <a:alpha val="0"/>
                </a:schemeClr>
              </a:gs>
              <a:gs pos="36000">
                <a:schemeClr val="accent5"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Oval 22"/>
          <p:cNvSpPr/>
          <p:nvPr/>
        </p:nvSpPr>
        <p:spPr>
          <a:xfrm>
            <a:off x="5689832" y="-457200"/>
            <a:ext cx="1600200" cy="16002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4000"/>
                </a:schemeClr>
              </a:gs>
              <a:gs pos="73000">
                <a:schemeClr val="accent5">
                  <a:alpha val="0"/>
                </a:schemeClr>
              </a:gs>
              <a:gs pos="36000">
                <a:schemeClr val="accent5">
                  <a:alpha val="7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Oval 23"/>
          <p:cNvSpPr/>
          <p:nvPr/>
        </p:nvSpPr>
        <p:spPr>
          <a:xfrm>
            <a:off x="6299432" y="6096000"/>
            <a:ext cx="990600" cy="9906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4000"/>
                </a:schemeClr>
              </a:gs>
              <a:gs pos="66000">
                <a:schemeClr val="accent5">
                  <a:alpha val="0"/>
                </a:schemeClr>
              </a:gs>
              <a:gs pos="36000">
                <a:schemeClr val="accent5">
                  <a:alpha val="7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Oval 19"/>
          <p:cNvSpPr/>
          <p:nvPr/>
        </p:nvSpPr>
        <p:spPr>
          <a:xfrm>
            <a:off x="-153988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1000"/>
                </a:schemeClr>
              </a:gs>
              <a:gs pos="75000">
                <a:schemeClr val="accent5">
                  <a:alpha val="0"/>
                </a:schemeClr>
              </a:gs>
              <a:gs pos="36000">
                <a:schemeClr val="accent5"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Oval 20"/>
          <p:cNvSpPr/>
          <p:nvPr/>
        </p:nvSpPr>
        <p:spPr>
          <a:xfrm>
            <a:off x="-839788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8000"/>
                </a:schemeClr>
              </a:gs>
              <a:gs pos="72000">
                <a:schemeClr val="accent5">
                  <a:alpha val="0"/>
                </a:schemeClr>
              </a:gs>
              <a:gs pos="36000">
                <a:schemeClr val="accent5"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/>
          <p:cNvSpPr/>
          <p:nvPr/>
        </p:nvSpPr>
        <p:spPr>
          <a:xfrm>
            <a:off x="8185843" y="0"/>
            <a:ext cx="685800" cy="78306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84710" y="452718"/>
            <a:ext cx="7055380" cy="64674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3973" y="1395663"/>
            <a:ext cx="8387669" cy="50096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8214336" y="15379"/>
            <a:ext cx="628813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0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41847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6" r:id="rId3"/>
    <p:sldLayoutId id="2147483695" r:id="rId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200" b="1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635000" indent="-277813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tabLst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971550" indent="-238125" algn="l" defTabSz="457200" rtl="0" eaLnBrk="1" latinLnBrk="0" hangingPunct="1">
        <a:spcBef>
          <a:spcPts val="8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tabLst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258888" indent="-238125" algn="l" defTabSz="457200" rtl="0" eaLnBrk="1" latinLnBrk="0" hangingPunct="1">
        <a:spcBef>
          <a:spcPts val="4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tabLst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1547813" indent="-238125" algn="l" defTabSz="457200" rtl="0" eaLnBrk="1" latinLnBrk="0" hangingPunct="1">
        <a:spcBef>
          <a:spcPts val="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tabLst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4" Type="http://schemas.microsoft.com/office/2007/relationships/hdphoto" Target="../media/hdphoto7.wdp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tiff"/><Relationship Id="rId4" Type="http://schemas.openxmlformats.org/officeDocument/2006/relationships/image" Target="../media/image5.tiff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microsoft.com/office/2007/relationships/hdphoto" Target="../media/hdphoto4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microsoft.com/office/2007/relationships/hdphoto" Target="../media/hdphoto3.wdp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B37E22-0C30-0E4B-B5CD-ED718E8CBB8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JPEG2000</a:t>
            </a:r>
            <a:br>
              <a:rPr lang="en-US" dirty="0"/>
            </a:br>
            <a:r>
              <a:rPr lang="en-US" sz="2800" dirty="0"/>
              <a:t>Tiles, Subbands, Resolution Levels, Precincts, Code Blocks, etc.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826801-5C95-6D43-8BEC-9AF5AC90C2D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M. A. Mayer</a:t>
            </a:r>
          </a:p>
          <a:p>
            <a:r>
              <a:rPr lang="en-US" dirty="0"/>
              <a:t>4/11/21</a:t>
            </a:r>
          </a:p>
        </p:txBody>
      </p:sp>
    </p:spTree>
    <p:extLst>
      <p:ext uri="{BB962C8B-B14F-4D97-AF65-F5344CB8AC3E}">
        <p14:creationId xmlns:p14="http://schemas.microsoft.com/office/powerpoint/2010/main" val="9061915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4CA30E-CF54-F142-8C8E-6C7CCC009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Tile Corner Coordinates </a:t>
            </a:r>
            <a:r>
              <a:rPr lang="en-US" sz="2400" b="0" i="1" dirty="0"/>
              <a:t>(again)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06A63B-B867-B646-A1FD-0ED269E895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Relative to Resolution Level</a:t>
            </a:r>
          </a:p>
          <a:p>
            <a:pPr marL="292100" lvl="1" indent="0">
              <a:spcBef>
                <a:spcPts val="400"/>
              </a:spcBef>
              <a:buNone/>
            </a:pPr>
            <a:r>
              <a:rPr lang="en-US" i="1" dirty="0"/>
              <a:t>	Component coordinates scaled for resolution level spacing</a:t>
            </a:r>
            <a:endParaRPr lang="en-US" dirty="0"/>
          </a:p>
          <a:p>
            <a:pPr lvl="1"/>
            <a:r>
              <a:rPr lang="en-US" dirty="0"/>
              <a:t>Mapping between subbands and tiles</a:t>
            </a:r>
          </a:p>
          <a:p>
            <a:pPr lvl="2">
              <a:spcBef>
                <a:spcPts val="200"/>
              </a:spcBef>
            </a:pPr>
            <a:r>
              <a:rPr lang="en-US" dirty="0"/>
              <a:t>Each resolution level cuts the number of samples by factor of 2</a:t>
            </a:r>
          </a:p>
          <a:p>
            <a:pPr lvl="2">
              <a:spcBef>
                <a:spcPts val="200"/>
              </a:spcBef>
            </a:pPr>
            <a:r>
              <a:rPr lang="en-US" dirty="0"/>
              <a:t>Physically, subband corners map to to tile corners</a:t>
            </a:r>
          </a:p>
          <a:p>
            <a:pPr lvl="2">
              <a:spcBef>
                <a:spcPts val="200"/>
              </a:spcBef>
            </a:pPr>
            <a:r>
              <a:rPr lang="en-US" dirty="0"/>
              <a:t>Together, these are equivalent to </a:t>
            </a:r>
          </a:p>
          <a:p>
            <a:pPr lvl="1"/>
            <a:r>
              <a:rPr lang="en-US" dirty="0"/>
              <a:t>Tile corner coordinates in resolution level coordinates (r)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42E7FAD-E6C5-1240-951F-4B8407881E62}"/>
                  </a:ext>
                </a:extLst>
              </p:cNvPr>
              <p:cNvSpPr txBox="1"/>
              <p:nvPr/>
            </p:nvSpPr>
            <p:spPr>
              <a:xfrm>
                <a:off x="1545805" y="3620552"/>
                <a:ext cx="6437399" cy="55021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𝑡𝑟𝑥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400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400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𝑐𝑒𝑖𝑙</m:t>
                    </m:r>
                    <m:d>
                      <m:dPr>
                        <m:ctrlPr>
                          <a:rPr lang="en-US" sz="14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1400" b="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1400" i="1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i="1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1400" b="0" i="1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sz="1400" i="1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400" b="0" i="1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num>
                          <m:den>
                            <m:sSup>
                              <m:sSupPr>
                                <m:ctrlPr>
                                  <a:rPr lang="en-US" sz="1400" b="0" i="1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400" b="0" i="1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US" sz="1400" b="0" i="1" smtClean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smtClean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sub>
                                </m:sSub>
                                <m:r>
                                  <a:rPr lang="en-US" sz="1400" b="0" i="1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400" b="0" i="1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sup>
                            </m:sSup>
                          </m:den>
                        </m:f>
                      </m:e>
                    </m:d>
                    <m:r>
                      <a:rPr lang="en-US" sz="1400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    </m:t>
                    </m:r>
                    <m:sSub>
                      <m:sSubPr>
                        <m:ctrlPr>
                          <a:rPr lang="en-US" sz="1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4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𝑟𝑦</m:t>
                        </m:r>
                      </m:e>
                      <m:sub>
                        <m:r>
                          <a:rPr lang="en-US" sz="1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400" i="1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400" i="1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𝑐𝑒𝑖𝑙</m:t>
                    </m:r>
                    <m:d>
                      <m:dPr>
                        <m:ctrlPr>
                          <a:rPr lang="en-US" sz="1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14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1400" i="1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i="1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1400" b="0" i="1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  <m:t>𝑐𝑦</m:t>
                                </m:r>
                              </m:e>
                              <m:sub>
                                <m:r>
                                  <a:rPr lang="en-US" sz="1400" i="1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num>
                          <m:den>
                            <m:sSup>
                              <m:sSupPr>
                                <m:ctrlPr>
                                  <a:rPr lang="en-US" sz="1400" i="1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400" i="1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US" sz="1400" i="1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i="1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sz="1400" i="1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sub>
                                </m:sSub>
                                <m:r>
                                  <a:rPr lang="en-US" sz="1400" i="1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400" i="1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sup>
                            </m:sSup>
                          </m:den>
                        </m:f>
                      </m:e>
                    </m:d>
                  </m:oMath>
                </a14:m>
                <a:r>
                  <a:rPr lang="en-US" sz="1400" dirty="0">
                    <a:solidFill>
                      <a:srgbClr val="FFFF00"/>
                    </a:solidFill>
                  </a:rPr>
                  <a:t>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4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sz="1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400" i="1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400" i="1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𝑐𝑒𝑖𝑙</m:t>
                    </m:r>
                    <m:d>
                      <m:dPr>
                        <m:ctrlPr>
                          <a:rPr lang="en-US" sz="1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14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1400" i="1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i="1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1400" b="0" i="1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sz="1400" i="1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400" b="0" i="1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num>
                          <m:den>
                            <m:sSup>
                              <m:sSupPr>
                                <m:ctrlPr>
                                  <a:rPr lang="en-US" sz="1400" i="1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400" i="1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US" sz="1400" i="1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i="1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sz="1400" i="1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sub>
                                </m:sSub>
                                <m:r>
                                  <a:rPr lang="en-US" sz="1400" i="1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400" i="1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sup>
                            </m:sSup>
                          </m:den>
                        </m:f>
                      </m:e>
                    </m:d>
                    <m:r>
                      <a:rPr lang="en-US" sz="1400" i="1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    </m:t>
                    </m:r>
                    <m:sSub>
                      <m:sSubPr>
                        <m:ctrlPr>
                          <a:rPr lang="en-US" sz="1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4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sz="1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400" i="1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400" i="1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𝑐𝑒𝑖𝑙</m:t>
                    </m:r>
                    <m:d>
                      <m:dPr>
                        <m:ctrlPr>
                          <a:rPr lang="en-US" sz="1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14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1400" i="1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i="1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1400" b="0" i="1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sz="1400" b="0" i="1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400" i="1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1400" b="0" i="1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  <m:t> 1</m:t>
                                </m:r>
                              </m:sub>
                            </m:sSub>
                          </m:num>
                          <m:den>
                            <m:sSup>
                              <m:sSupPr>
                                <m:ctrlPr>
                                  <a:rPr lang="en-US" sz="1400" i="1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400" i="1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US" sz="1400" i="1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i="1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sz="1400" i="1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sub>
                                </m:sSub>
                                <m:r>
                                  <a:rPr lang="en-US" sz="1400" i="1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400" i="1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sup>
                            </m:sSup>
                          </m:den>
                        </m:f>
                      </m:e>
                    </m:d>
                  </m:oMath>
                </a14:m>
                <a:endParaRPr lang="en-US" sz="1400" dirty="0">
                  <a:solidFill>
                    <a:srgbClr val="FFFF00"/>
                  </a:solidFill>
                </a:endParaRPr>
              </a:p>
              <a:p>
                <a:endParaRPr lang="en-US" sz="1400" dirty="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42E7FAD-E6C5-1240-951F-4B8407881E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5805" y="3620552"/>
                <a:ext cx="6437399" cy="550215"/>
              </a:xfrm>
              <a:prstGeom prst="rect">
                <a:avLst/>
              </a:prstGeom>
              <a:blipFill>
                <a:blip r:embed="rId2"/>
                <a:stretch>
                  <a:fillRect l="-787" t="-2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839613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438101-E9CA-C747-A160-DE4BB265E2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3038" y="1109894"/>
            <a:ext cx="8486325" cy="5340411"/>
          </a:xfrm>
        </p:spPr>
        <p:txBody>
          <a:bodyPr>
            <a:normAutofit/>
          </a:bodyPr>
          <a:lstStyle/>
          <a:p>
            <a:r>
              <a:rPr lang="en-US" dirty="0"/>
              <a:t>Precincts are used to partition tiles at the resolution level</a:t>
            </a:r>
          </a:p>
          <a:p>
            <a:pPr lvl="1">
              <a:spcBef>
                <a:spcPts val="400"/>
              </a:spcBef>
            </a:pPr>
            <a:r>
              <a:rPr lang="en-US" dirty="0"/>
              <a:t>precinct grid origin is coincident with the reference grid origin</a:t>
            </a:r>
          </a:p>
          <a:p>
            <a:pPr lvl="1">
              <a:spcBef>
                <a:spcPts val="0"/>
              </a:spcBef>
            </a:pPr>
            <a:r>
              <a:rPr lang="en-US" dirty="0"/>
              <a:t>precinct dimensions = 2</a:t>
            </a:r>
            <a:r>
              <a:rPr lang="en-US" baseline="30000" dirty="0"/>
              <a:t>PPx</a:t>
            </a:r>
            <a:r>
              <a:rPr lang="en-US" dirty="0"/>
              <a:t> x 2</a:t>
            </a:r>
            <a:r>
              <a:rPr lang="en-US" baseline="30000" dirty="0"/>
              <a:t>PPy</a:t>
            </a:r>
            <a:endParaRPr lang="en-US" dirty="0"/>
          </a:p>
          <a:p>
            <a:pPr lvl="1">
              <a:spcBef>
                <a:spcPts val="0"/>
              </a:spcBef>
            </a:pPr>
            <a:r>
              <a:rPr lang="en-US" dirty="0"/>
              <a:t>precincts don’t necessarily align with tiles</a:t>
            </a:r>
          </a:p>
          <a:p>
            <a:r>
              <a:rPr lang="en-US" dirty="0" err="1"/>
              <a:t>PPx</a:t>
            </a:r>
            <a:r>
              <a:rPr lang="en-US" dirty="0"/>
              <a:t> and </a:t>
            </a:r>
            <a:r>
              <a:rPr lang="en-US" dirty="0" err="1"/>
              <a:t>PPy</a:t>
            </a:r>
            <a:r>
              <a:rPr lang="en-US" dirty="0"/>
              <a:t> can be uniquely specified for </a:t>
            </a:r>
          </a:p>
          <a:p>
            <a:pPr marL="292100" lvl="1" indent="0">
              <a:spcBef>
                <a:spcPts val="0"/>
              </a:spcBef>
              <a:buNone/>
            </a:pPr>
            <a:r>
              <a:rPr lang="en-US" sz="1800" dirty="0"/>
              <a:t>each tile, component, and resolution level</a:t>
            </a:r>
          </a:p>
          <a:p>
            <a:pPr lvl="1">
              <a:spcBef>
                <a:spcPts val="400"/>
              </a:spcBef>
            </a:pPr>
            <a:r>
              <a:rPr lang="en-US" dirty="0"/>
              <a:t>At r = 0, </a:t>
            </a:r>
            <a:r>
              <a:rPr lang="en-US" dirty="0" err="1"/>
              <a:t>PPx</a:t>
            </a:r>
            <a:r>
              <a:rPr lang="en-US" dirty="0"/>
              <a:t> and </a:t>
            </a:r>
            <a:r>
              <a:rPr lang="en-US" dirty="0" err="1"/>
              <a:t>PPy</a:t>
            </a:r>
            <a:r>
              <a:rPr lang="en-US" dirty="0"/>
              <a:t> may be 0</a:t>
            </a:r>
          </a:p>
          <a:p>
            <a:pPr lvl="1">
              <a:spcBef>
                <a:spcPts val="0"/>
              </a:spcBef>
            </a:pPr>
            <a:r>
              <a:rPr lang="en-US" dirty="0"/>
              <a:t>At all other r, </a:t>
            </a:r>
            <a:r>
              <a:rPr lang="en-US" dirty="0" err="1"/>
              <a:t>PPx</a:t>
            </a:r>
            <a:r>
              <a:rPr lang="en-US" dirty="0"/>
              <a:t> and </a:t>
            </a:r>
            <a:r>
              <a:rPr lang="en-US" dirty="0" err="1"/>
              <a:t>PPy</a:t>
            </a:r>
            <a:r>
              <a:rPr lang="en-US" dirty="0"/>
              <a:t> must be &gt; 0</a:t>
            </a:r>
          </a:p>
          <a:p>
            <a:pPr lvl="1"/>
            <a:r>
              <a:rPr lang="en-US" dirty="0"/>
              <a:t>COD markers</a:t>
            </a:r>
          </a:p>
          <a:p>
            <a:pPr lvl="2">
              <a:spcBef>
                <a:spcPts val="400"/>
              </a:spcBef>
            </a:pPr>
            <a:r>
              <a:rPr lang="en-US" dirty="0" err="1"/>
              <a:t>Scod</a:t>
            </a:r>
            <a:r>
              <a:rPr lang="en-US" dirty="0"/>
              <a:t>/</a:t>
            </a:r>
            <a:r>
              <a:rPr lang="en-US" dirty="0" err="1"/>
              <a:t>SPcod</a:t>
            </a:r>
            <a:r>
              <a:rPr lang="en-US" dirty="0"/>
              <a:t> define default (PPx,PPy)</a:t>
            </a:r>
          </a:p>
          <a:p>
            <a:pPr lvl="2">
              <a:spcBef>
                <a:spcPts val="400"/>
              </a:spcBef>
            </a:pPr>
            <a:r>
              <a:rPr lang="en-US" dirty="0"/>
              <a:t>Can be specified at either file or tile level</a:t>
            </a:r>
          </a:p>
          <a:p>
            <a:pPr lvl="1"/>
            <a:r>
              <a:rPr lang="en-US" dirty="0"/>
              <a:t>COC markers</a:t>
            </a:r>
          </a:p>
          <a:p>
            <a:pPr lvl="2">
              <a:spcBef>
                <a:spcPts val="400"/>
              </a:spcBef>
            </a:pPr>
            <a:r>
              <a:rPr lang="en-US" dirty="0" err="1"/>
              <a:t>Scoc</a:t>
            </a:r>
            <a:r>
              <a:rPr lang="en-US" dirty="0"/>
              <a:t>/</a:t>
            </a:r>
            <a:r>
              <a:rPr lang="en-US" dirty="0" err="1"/>
              <a:t>SPcoc</a:t>
            </a:r>
            <a:r>
              <a:rPr lang="en-US" dirty="0"/>
              <a:t> define component (PPx,PPy) and</a:t>
            </a:r>
          </a:p>
          <a:p>
            <a:pPr marL="981075" lvl="3" indent="0">
              <a:spcBef>
                <a:spcPts val="200"/>
              </a:spcBef>
              <a:buNone/>
            </a:pPr>
            <a:r>
              <a:rPr lang="en-US" sz="1400" dirty="0"/>
              <a:t>may include distinct values for each resolution level</a:t>
            </a:r>
          </a:p>
          <a:p>
            <a:pPr lvl="2"/>
            <a:r>
              <a:rPr lang="en-US" dirty="0"/>
              <a:t>Can be specified at either file or tile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E4A664-B1D3-FC43-ADC5-439488C66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Precincts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497CCDA-A57D-9E4A-AD10-01F353F70EB3}"/>
              </a:ext>
            </a:extLst>
          </p:cNvPr>
          <p:cNvGrpSpPr/>
          <p:nvPr/>
        </p:nvGrpSpPr>
        <p:grpSpPr>
          <a:xfrm>
            <a:off x="5513701" y="1921897"/>
            <a:ext cx="2951203" cy="2322987"/>
            <a:chOff x="4572000" y="2418962"/>
            <a:chExt cx="2951203" cy="2322987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2DF23D9-FE94-294E-BCDB-A6F12A761F44}"/>
                </a:ext>
              </a:extLst>
            </p:cNvPr>
            <p:cNvSpPr/>
            <p:nvPr/>
          </p:nvSpPr>
          <p:spPr>
            <a:xfrm>
              <a:off x="5082717" y="2773392"/>
              <a:ext cx="2440486" cy="1968557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210F2112-88C3-CC49-A5C8-D0ABFD212B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43000" contrast="35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061165" y="3615951"/>
              <a:ext cx="731940" cy="551527"/>
            </a:xfrm>
            <a:prstGeom prst="rect">
              <a:avLst/>
            </a:prstGeom>
            <a:ln w="38100">
              <a:solidFill>
                <a:srgbClr val="92D050"/>
              </a:solidFill>
            </a:ln>
          </p:spPr>
        </p:pic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0365AE1E-1725-3A45-B57D-C092C62D07EF}"/>
                </a:ext>
              </a:extLst>
            </p:cNvPr>
            <p:cNvCxnSpPr>
              <a:cxnSpLocks/>
            </p:cNvCxnSpPr>
            <p:nvPr/>
          </p:nvCxnSpPr>
          <p:spPr>
            <a:xfrm>
              <a:off x="5346982" y="3039190"/>
              <a:ext cx="0" cy="1660966"/>
            </a:xfrm>
            <a:prstGeom prst="line">
              <a:avLst/>
            </a:prstGeom>
            <a:ln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32154C77-5181-1A44-BB13-6C9428142937}"/>
                </a:ext>
              </a:extLst>
            </p:cNvPr>
            <p:cNvCxnSpPr>
              <a:cxnSpLocks/>
            </p:cNvCxnSpPr>
            <p:nvPr/>
          </p:nvCxnSpPr>
          <p:spPr>
            <a:xfrm>
              <a:off x="6070045" y="3039190"/>
              <a:ext cx="0" cy="1660966"/>
            </a:xfrm>
            <a:prstGeom prst="line">
              <a:avLst/>
            </a:prstGeom>
            <a:ln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D057D86-0272-0A4F-8771-552E86129F11}"/>
                </a:ext>
              </a:extLst>
            </p:cNvPr>
            <p:cNvCxnSpPr>
              <a:cxnSpLocks/>
            </p:cNvCxnSpPr>
            <p:nvPr/>
          </p:nvCxnSpPr>
          <p:spPr>
            <a:xfrm>
              <a:off x="6793108" y="3039190"/>
              <a:ext cx="0" cy="1660966"/>
            </a:xfrm>
            <a:prstGeom prst="line">
              <a:avLst/>
            </a:prstGeom>
            <a:ln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043E7378-0040-8E4C-B570-C8D0BB07EAC1}"/>
                </a:ext>
              </a:extLst>
            </p:cNvPr>
            <p:cNvCxnSpPr>
              <a:cxnSpLocks/>
            </p:cNvCxnSpPr>
            <p:nvPr/>
          </p:nvCxnSpPr>
          <p:spPr>
            <a:xfrm>
              <a:off x="7516171" y="3039190"/>
              <a:ext cx="0" cy="1660966"/>
            </a:xfrm>
            <a:prstGeom prst="line">
              <a:avLst/>
            </a:prstGeom>
            <a:ln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61B5971D-6C6F-7646-A72D-3A0D326D68EB}"/>
                </a:ext>
              </a:extLst>
            </p:cNvPr>
            <p:cNvCxnSpPr>
              <a:cxnSpLocks/>
            </p:cNvCxnSpPr>
            <p:nvPr/>
          </p:nvCxnSpPr>
          <p:spPr>
            <a:xfrm>
              <a:off x="5354022" y="3039190"/>
              <a:ext cx="2162149" cy="0"/>
            </a:xfrm>
            <a:prstGeom prst="line">
              <a:avLst/>
            </a:prstGeom>
            <a:ln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9CAE49A1-B486-C845-B6E5-3BA7DC97668B}"/>
                </a:ext>
              </a:extLst>
            </p:cNvPr>
            <p:cNvCxnSpPr>
              <a:cxnSpLocks/>
            </p:cNvCxnSpPr>
            <p:nvPr/>
          </p:nvCxnSpPr>
          <p:spPr>
            <a:xfrm>
              <a:off x="5346982" y="3598117"/>
              <a:ext cx="2169189" cy="0"/>
            </a:xfrm>
            <a:prstGeom prst="line">
              <a:avLst/>
            </a:prstGeom>
            <a:ln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CF592CB-7606-3E4A-9690-AD11B2A1D487}"/>
                </a:ext>
              </a:extLst>
            </p:cNvPr>
            <p:cNvCxnSpPr>
              <a:cxnSpLocks/>
            </p:cNvCxnSpPr>
            <p:nvPr/>
          </p:nvCxnSpPr>
          <p:spPr>
            <a:xfrm>
              <a:off x="5339942" y="4157044"/>
              <a:ext cx="2176229" cy="0"/>
            </a:xfrm>
            <a:prstGeom prst="line">
              <a:avLst/>
            </a:prstGeom>
            <a:ln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D9010D58-E9D8-4F4C-973E-F6ECC1FD0BC7}"/>
                </a:ext>
              </a:extLst>
            </p:cNvPr>
            <p:cNvCxnSpPr>
              <a:cxnSpLocks/>
            </p:cNvCxnSpPr>
            <p:nvPr/>
          </p:nvCxnSpPr>
          <p:spPr>
            <a:xfrm>
              <a:off x="5339942" y="4715970"/>
              <a:ext cx="2176229" cy="0"/>
            </a:xfrm>
            <a:prstGeom prst="line">
              <a:avLst/>
            </a:prstGeom>
            <a:ln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9778C855-AD01-D544-9F2B-E6BC1487032B}"/>
                </a:ext>
              </a:extLst>
            </p:cNvPr>
            <p:cNvCxnSpPr>
              <a:cxnSpLocks/>
            </p:cNvCxnSpPr>
            <p:nvPr/>
          </p:nvCxnSpPr>
          <p:spPr>
            <a:xfrm>
              <a:off x="5738482" y="2773392"/>
              <a:ext cx="0" cy="1968557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EF3FF72-61D7-5D49-87B8-CEF91301B07B}"/>
                </a:ext>
              </a:extLst>
            </p:cNvPr>
            <p:cNvCxnSpPr>
              <a:cxnSpLocks/>
            </p:cNvCxnSpPr>
            <p:nvPr/>
          </p:nvCxnSpPr>
          <p:spPr>
            <a:xfrm>
              <a:off x="6389630" y="2773392"/>
              <a:ext cx="9748" cy="1967869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47BC19F4-5897-BE49-8E2F-63E586129242}"/>
                </a:ext>
              </a:extLst>
            </p:cNvPr>
            <p:cNvCxnSpPr>
              <a:cxnSpLocks/>
            </p:cNvCxnSpPr>
            <p:nvPr/>
          </p:nvCxnSpPr>
          <p:spPr>
            <a:xfrm>
              <a:off x="7040778" y="2773392"/>
              <a:ext cx="0" cy="1968557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EA3441BF-0BFE-9740-80BD-82B81E1D320D}"/>
                </a:ext>
              </a:extLst>
            </p:cNvPr>
            <p:cNvCxnSpPr>
              <a:cxnSpLocks/>
            </p:cNvCxnSpPr>
            <p:nvPr/>
          </p:nvCxnSpPr>
          <p:spPr>
            <a:xfrm>
              <a:off x="5082716" y="3110181"/>
              <a:ext cx="2440487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5DA5D7D1-DCDE-9349-9CD7-8EB69F79A3E2}"/>
                </a:ext>
              </a:extLst>
            </p:cNvPr>
            <p:cNvCxnSpPr>
              <a:cxnSpLocks/>
            </p:cNvCxnSpPr>
            <p:nvPr/>
          </p:nvCxnSpPr>
          <p:spPr>
            <a:xfrm>
              <a:off x="5082716" y="3446970"/>
              <a:ext cx="2433455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77279A97-6516-8C47-B0EB-C3DFA7F9D054}"/>
                </a:ext>
              </a:extLst>
            </p:cNvPr>
            <p:cNvCxnSpPr>
              <a:cxnSpLocks/>
              <a:endCxn id="5" idx="3"/>
            </p:cNvCxnSpPr>
            <p:nvPr/>
          </p:nvCxnSpPr>
          <p:spPr>
            <a:xfrm flipV="1">
              <a:off x="5082716" y="3757671"/>
              <a:ext cx="2440487" cy="26088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753BF0F-2164-6A4A-845A-075658B3E493}"/>
                </a:ext>
              </a:extLst>
            </p:cNvPr>
            <p:cNvCxnSpPr>
              <a:cxnSpLocks/>
            </p:cNvCxnSpPr>
            <p:nvPr/>
          </p:nvCxnSpPr>
          <p:spPr>
            <a:xfrm>
              <a:off x="5082716" y="4120548"/>
              <a:ext cx="2433455" cy="42761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868CD860-1C24-674C-AC12-8FFD961F4188}"/>
                </a:ext>
              </a:extLst>
            </p:cNvPr>
            <p:cNvCxnSpPr>
              <a:cxnSpLocks/>
            </p:cNvCxnSpPr>
            <p:nvPr/>
          </p:nvCxnSpPr>
          <p:spPr>
            <a:xfrm>
              <a:off x="5082716" y="4457337"/>
              <a:ext cx="2440487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E95AC997-5733-E041-97F6-D74AB90191A8}"/>
                </a:ext>
              </a:extLst>
            </p:cNvPr>
            <p:cNvCxnSpPr/>
            <p:nvPr/>
          </p:nvCxnSpPr>
          <p:spPr>
            <a:xfrm>
              <a:off x="5082716" y="2669310"/>
              <a:ext cx="655766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8ABE7198-7989-AE41-BCAC-C4C416143A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90170" y="2773392"/>
              <a:ext cx="0" cy="33678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C813368B-5EB7-DB4C-9FF7-9F6154F8BCD8}"/>
                </a:ext>
              </a:extLst>
            </p:cNvPr>
            <p:cNvSpPr txBox="1"/>
            <p:nvPr/>
          </p:nvSpPr>
          <p:spPr>
            <a:xfrm>
              <a:off x="5143868" y="2418962"/>
              <a:ext cx="42030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b="1" dirty="0"/>
                <a:t>2</a:t>
              </a:r>
              <a:r>
                <a:rPr lang="en-US" sz="1100" b="1" baseline="30000" dirty="0"/>
                <a:t>PPx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722D7EC5-ED17-C544-ACBE-F1F6324BC1CC}"/>
                </a:ext>
              </a:extLst>
            </p:cNvPr>
            <p:cNvSpPr txBox="1"/>
            <p:nvPr/>
          </p:nvSpPr>
          <p:spPr>
            <a:xfrm>
              <a:off x="4572000" y="2810981"/>
              <a:ext cx="42511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b="1" dirty="0"/>
                <a:t>2</a:t>
              </a:r>
              <a:r>
                <a:rPr lang="en-US" sz="1100" b="1" baseline="30000" dirty="0"/>
                <a:t>PPy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1AC809A-A2F2-354C-991C-7D16D2C9E701}"/>
              </a:ext>
            </a:extLst>
          </p:cNvPr>
          <p:cNvGrpSpPr/>
          <p:nvPr/>
        </p:nvGrpSpPr>
        <p:grpSpPr>
          <a:xfrm>
            <a:off x="6386389" y="5029843"/>
            <a:ext cx="2375869" cy="1688719"/>
            <a:chOff x="2427680" y="5130918"/>
            <a:chExt cx="2375869" cy="1688719"/>
          </a:xfrm>
        </p:grpSpPr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2621C5F1-CD67-9E40-997B-59EC421CC9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43000" contrast="35000"/>
                      </a14:imgEffect>
                    </a14:imgLayer>
                  </a14:imgProps>
                </a:ext>
              </a:extLst>
            </a:blip>
            <a:srcRect l="4383" t="2519" r="2252" b="3007"/>
            <a:stretch/>
          </p:blipFill>
          <p:spPr>
            <a:xfrm>
              <a:off x="2427680" y="5136361"/>
              <a:ext cx="2368055" cy="1561779"/>
            </a:xfrm>
            <a:prstGeom prst="rect">
              <a:avLst/>
            </a:prstGeom>
            <a:ln w="38100">
              <a:solidFill>
                <a:srgbClr val="92D050"/>
              </a:solidFill>
            </a:ln>
          </p:spPr>
        </p:pic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D3E72D97-D242-FE48-A9C8-5E361D18CDC9}"/>
                </a:ext>
              </a:extLst>
            </p:cNvPr>
            <p:cNvGrpSpPr/>
            <p:nvPr/>
          </p:nvGrpSpPr>
          <p:grpSpPr>
            <a:xfrm>
              <a:off x="2435493" y="5130918"/>
              <a:ext cx="2368056" cy="1563053"/>
              <a:chOff x="2435493" y="6124608"/>
              <a:chExt cx="723061" cy="569363"/>
            </a:xfrm>
          </p:grpSpPr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193D3409-B629-1548-97E4-C50CDCD65F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36172" y="6124608"/>
                <a:ext cx="0" cy="569363"/>
              </a:xfrm>
              <a:prstGeom prst="line">
                <a:avLst/>
              </a:prstGeom>
              <a:ln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015F5383-EA8A-9A46-892A-8BEEFA8C208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35493" y="6310252"/>
                <a:ext cx="723061" cy="0"/>
              </a:xfrm>
              <a:prstGeom prst="line">
                <a:avLst/>
              </a:prstGeom>
              <a:ln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A870D9DF-7F04-AF44-8428-8F0C2C4FCE0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35493" y="6647041"/>
                <a:ext cx="723061" cy="0"/>
              </a:xfrm>
              <a:prstGeom prst="line">
                <a:avLst/>
              </a:prstGeom>
              <a:ln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CEF378A4-1412-8E4E-8328-F1E443614546}"/>
                </a:ext>
              </a:extLst>
            </p:cNvPr>
            <p:cNvSpPr txBox="1"/>
            <p:nvPr/>
          </p:nvSpPr>
          <p:spPr>
            <a:xfrm>
              <a:off x="2761368" y="5203711"/>
              <a:ext cx="4571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accent4"/>
                  </a:solidFill>
                </a:rPr>
                <a:t>K0</a:t>
              </a: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08054082-D27F-8B43-A271-1960D7C37291}"/>
                </a:ext>
              </a:extLst>
            </p:cNvPr>
            <p:cNvSpPr txBox="1"/>
            <p:nvPr/>
          </p:nvSpPr>
          <p:spPr>
            <a:xfrm>
              <a:off x="3901629" y="5216035"/>
              <a:ext cx="4571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accent4"/>
                  </a:solidFill>
                </a:rPr>
                <a:t>K1</a:t>
              </a: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FCD9B086-D24A-A442-87E4-FFCBD0887F4F}"/>
                </a:ext>
              </a:extLst>
            </p:cNvPr>
            <p:cNvSpPr txBox="1"/>
            <p:nvPr/>
          </p:nvSpPr>
          <p:spPr>
            <a:xfrm>
              <a:off x="2761368" y="5870245"/>
              <a:ext cx="4571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accent4"/>
                  </a:solidFill>
                </a:rPr>
                <a:t>K2</a:t>
              </a: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22DF24FB-3EE8-AD49-9DCE-CFD8A8E521A0}"/>
                </a:ext>
              </a:extLst>
            </p:cNvPr>
            <p:cNvSpPr txBox="1"/>
            <p:nvPr/>
          </p:nvSpPr>
          <p:spPr>
            <a:xfrm>
              <a:off x="3901629" y="5891893"/>
              <a:ext cx="4571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accent4"/>
                  </a:solidFill>
                </a:rPr>
                <a:t>K3</a:t>
              </a:r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50C92F06-0CCF-EC41-A770-6ADAE1CE22DD}"/>
                </a:ext>
              </a:extLst>
            </p:cNvPr>
            <p:cNvSpPr txBox="1"/>
            <p:nvPr/>
          </p:nvSpPr>
          <p:spPr>
            <a:xfrm>
              <a:off x="2761368" y="6450305"/>
              <a:ext cx="4571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accent4"/>
                  </a:solidFill>
                </a:rPr>
                <a:t>K4</a:t>
              </a: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98758B6A-339F-B44C-87F6-5043CA6539BD}"/>
                </a:ext>
              </a:extLst>
            </p:cNvPr>
            <p:cNvSpPr txBox="1"/>
            <p:nvPr/>
          </p:nvSpPr>
          <p:spPr>
            <a:xfrm>
              <a:off x="3901629" y="6450305"/>
              <a:ext cx="4571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accent4"/>
                  </a:solidFill>
                </a:rPr>
                <a:t>K5</a:t>
              </a:r>
            </a:p>
          </p:txBody>
        </p:sp>
      </p:grp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08ABC946-BF7E-2843-8D52-2DA63B1529D9}"/>
              </a:ext>
            </a:extLst>
          </p:cNvPr>
          <p:cNvCxnSpPr>
            <a:cxnSpLocks/>
            <a:endCxn id="47" idx="0"/>
          </p:cNvCxnSpPr>
          <p:nvPr/>
        </p:nvCxnSpPr>
        <p:spPr>
          <a:xfrm>
            <a:off x="7373275" y="3670413"/>
            <a:ext cx="197142" cy="1364873"/>
          </a:xfrm>
          <a:prstGeom prst="straightConnector1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73123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05A777-C9E2-4945-82ED-24DB63FCD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Blocks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D6DAE7-956E-FF4A-9221-A936999A14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3973" y="1249546"/>
            <a:ext cx="4753106" cy="527638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Code blocks are used to partition tiles for coding DWT coefficients </a:t>
            </a:r>
          </a:p>
          <a:p>
            <a:pPr lvl="1">
              <a:spcBef>
                <a:spcPts val="400"/>
              </a:spcBef>
            </a:pPr>
            <a:r>
              <a:rPr lang="en-US" dirty="0"/>
              <a:t>code block grid origin is coincident with the reference grid origin</a:t>
            </a:r>
          </a:p>
          <a:p>
            <a:pPr lvl="1">
              <a:spcBef>
                <a:spcPts val="0"/>
              </a:spcBef>
            </a:pPr>
            <a:r>
              <a:rPr lang="en-US" dirty="0"/>
              <a:t>code block dimensions = 2</a:t>
            </a:r>
            <a:r>
              <a:rPr lang="en-US" baseline="30000" dirty="0"/>
              <a:t>xcb’</a:t>
            </a:r>
            <a:r>
              <a:rPr lang="en-US" dirty="0"/>
              <a:t> x 2</a:t>
            </a:r>
            <a:r>
              <a:rPr lang="en-US" baseline="30000" dirty="0"/>
              <a:t>ycb’</a:t>
            </a:r>
            <a:endParaRPr lang="en-US" dirty="0"/>
          </a:p>
          <a:p>
            <a:r>
              <a:rPr lang="en-US" dirty="0"/>
              <a:t>Precincts contain one or more complete code blocks</a:t>
            </a:r>
          </a:p>
          <a:p>
            <a:pPr lvl="1">
              <a:spcBef>
                <a:spcPts val="400"/>
              </a:spcBef>
            </a:pPr>
            <a:r>
              <a:rPr lang="en-US" dirty="0" err="1"/>
              <a:t>xcb</a:t>
            </a:r>
            <a:r>
              <a:rPr lang="en-US" dirty="0"/>
              <a:t>’ = min{ </a:t>
            </a:r>
            <a:r>
              <a:rPr lang="en-US" dirty="0" err="1"/>
              <a:t>xcb</a:t>
            </a:r>
            <a:r>
              <a:rPr lang="en-US" dirty="0"/>
              <a:t>, PPx-1 } for r &gt; 0   </a:t>
            </a:r>
          </a:p>
          <a:p>
            <a:pPr lvl="1">
              <a:spcBef>
                <a:spcPts val="400"/>
              </a:spcBef>
            </a:pPr>
            <a:r>
              <a:rPr lang="en-US" dirty="0" err="1"/>
              <a:t>xcb</a:t>
            </a:r>
            <a:r>
              <a:rPr lang="en-US" dirty="0"/>
              <a:t>’ = min {</a:t>
            </a:r>
            <a:r>
              <a:rPr lang="en-US" dirty="0" err="1"/>
              <a:t>xcb</a:t>
            </a:r>
            <a:r>
              <a:rPr lang="en-US" dirty="0"/>
              <a:t>, </a:t>
            </a:r>
            <a:r>
              <a:rPr lang="en-US" dirty="0" err="1"/>
              <a:t>PPx</a:t>
            </a:r>
            <a:r>
              <a:rPr lang="en-US" dirty="0"/>
              <a:t> } for r=0</a:t>
            </a:r>
          </a:p>
          <a:p>
            <a:pPr lvl="1">
              <a:spcBef>
                <a:spcPts val="0"/>
              </a:spcBef>
            </a:pPr>
            <a:r>
              <a:rPr lang="en-US" dirty="0" err="1"/>
              <a:t>ycb</a:t>
            </a:r>
            <a:r>
              <a:rPr lang="en-US" dirty="0"/>
              <a:t>’ = min{ </a:t>
            </a:r>
            <a:r>
              <a:rPr lang="en-US" dirty="0" err="1"/>
              <a:t>ycb</a:t>
            </a:r>
            <a:r>
              <a:rPr lang="en-US" dirty="0"/>
              <a:t>, PPy-1 } for r &gt; 0  </a:t>
            </a:r>
          </a:p>
          <a:p>
            <a:pPr lvl="1">
              <a:spcBef>
                <a:spcPts val="0"/>
              </a:spcBef>
            </a:pPr>
            <a:r>
              <a:rPr lang="en-US" dirty="0" err="1"/>
              <a:t>ycb</a:t>
            </a:r>
            <a:r>
              <a:rPr lang="en-US" dirty="0"/>
              <a:t>’  min {</a:t>
            </a:r>
            <a:r>
              <a:rPr lang="en-US" dirty="0" err="1"/>
              <a:t>ycb</a:t>
            </a:r>
            <a:r>
              <a:rPr lang="en-US" dirty="0"/>
              <a:t>, </a:t>
            </a:r>
            <a:r>
              <a:rPr lang="en-US" dirty="0" err="1"/>
              <a:t>PPy</a:t>
            </a:r>
            <a:r>
              <a:rPr lang="en-US" dirty="0"/>
              <a:t> } for r=0</a:t>
            </a:r>
          </a:p>
          <a:p>
            <a:pPr>
              <a:spcBef>
                <a:spcPts val="1600"/>
              </a:spcBef>
            </a:pPr>
            <a:r>
              <a:rPr lang="en-US" sz="1600" dirty="0" err="1"/>
              <a:t>xcb</a:t>
            </a:r>
            <a:r>
              <a:rPr lang="en-US" sz="1600" dirty="0"/>
              <a:t> and </a:t>
            </a:r>
            <a:r>
              <a:rPr lang="en-US" sz="1600" dirty="0" err="1"/>
              <a:t>ycb</a:t>
            </a:r>
            <a:r>
              <a:rPr lang="en-US" sz="1600" dirty="0"/>
              <a:t> can be specified differently for </a:t>
            </a:r>
            <a:r>
              <a:rPr lang="en-US" dirty="0"/>
              <a:t>each tile and component</a:t>
            </a:r>
            <a:endParaRPr lang="en-US" sz="1400" dirty="0"/>
          </a:p>
          <a:p>
            <a:pPr lvl="1">
              <a:spcBef>
                <a:spcPts val="400"/>
              </a:spcBef>
            </a:pPr>
            <a:r>
              <a:rPr lang="en-US" sz="1400" dirty="0"/>
              <a:t>COD markers</a:t>
            </a:r>
          </a:p>
          <a:p>
            <a:pPr lvl="2">
              <a:spcBef>
                <a:spcPts val="400"/>
              </a:spcBef>
            </a:pPr>
            <a:r>
              <a:rPr lang="en-US" sz="1200" dirty="0" err="1"/>
              <a:t>SPcod</a:t>
            </a:r>
            <a:r>
              <a:rPr lang="en-US" sz="1200" dirty="0"/>
              <a:t> define default (xcb,ycb)</a:t>
            </a:r>
          </a:p>
          <a:p>
            <a:pPr lvl="2">
              <a:spcBef>
                <a:spcPts val="400"/>
              </a:spcBef>
            </a:pPr>
            <a:r>
              <a:rPr lang="en-US" sz="1200" dirty="0"/>
              <a:t>Can be specified at either file or tile level</a:t>
            </a:r>
          </a:p>
          <a:p>
            <a:pPr lvl="1">
              <a:spcBef>
                <a:spcPts val="400"/>
              </a:spcBef>
            </a:pPr>
            <a:r>
              <a:rPr lang="en-US" sz="1400" dirty="0"/>
              <a:t>COC markers</a:t>
            </a:r>
          </a:p>
          <a:p>
            <a:pPr lvl="2">
              <a:spcBef>
                <a:spcPts val="400"/>
              </a:spcBef>
            </a:pPr>
            <a:r>
              <a:rPr lang="en-US" sz="1200" dirty="0" err="1"/>
              <a:t>SPcoc</a:t>
            </a:r>
            <a:r>
              <a:rPr lang="en-US" sz="1200" dirty="0"/>
              <a:t> define component (xcb,ycb)</a:t>
            </a:r>
          </a:p>
          <a:p>
            <a:pPr lvl="2"/>
            <a:r>
              <a:rPr lang="en-US" sz="1200" dirty="0"/>
              <a:t>Can be specified at either file or tile level</a:t>
            </a:r>
            <a:endParaRPr lang="en-US" dirty="0"/>
          </a:p>
          <a:p>
            <a:pPr lvl="1"/>
            <a:endParaRPr lang="en-US" dirty="0"/>
          </a:p>
        </p:txBody>
      </p:sp>
      <p:grpSp>
        <p:nvGrpSpPr>
          <p:cNvPr id="337" name="Group 336">
            <a:extLst>
              <a:ext uri="{FF2B5EF4-FFF2-40B4-BE49-F238E27FC236}">
                <a16:creationId xmlns:a16="http://schemas.microsoft.com/office/drawing/2014/main" id="{097B5F6F-FBCF-5E4C-8E77-B8185870A2C7}"/>
              </a:ext>
            </a:extLst>
          </p:cNvPr>
          <p:cNvGrpSpPr/>
          <p:nvPr/>
        </p:nvGrpSpPr>
        <p:grpSpPr>
          <a:xfrm>
            <a:off x="5785846" y="1247621"/>
            <a:ext cx="2463560" cy="2021963"/>
            <a:chOff x="5477116" y="981587"/>
            <a:chExt cx="2463560" cy="2021963"/>
          </a:xfrm>
        </p:grpSpPr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F4C2B2BE-E1A3-B94F-98C3-0E75789E98DA}"/>
                </a:ext>
              </a:extLst>
            </p:cNvPr>
            <p:cNvGrpSpPr/>
            <p:nvPr/>
          </p:nvGrpSpPr>
          <p:grpSpPr>
            <a:xfrm>
              <a:off x="5477116" y="983748"/>
              <a:ext cx="2463560" cy="2019802"/>
              <a:chOff x="1758350" y="3783430"/>
              <a:chExt cx="2463560" cy="2019802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43966E11-1A98-7842-B039-044EFBCB61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43000" contrast="35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2736798" y="4625989"/>
                <a:ext cx="731940" cy="551527"/>
              </a:xfrm>
              <a:prstGeom prst="rect">
                <a:avLst/>
              </a:prstGeom>
            </p:spPr>
          </p:pic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04F7E171-363C-6141-951C-35ADA23743F3}"/>
                  </a:ext>
                </a:extLst>
              </p:cNvPr>
              <p:cNvSpPr/>
              <p:nvPr/>
            </p:nvSpPr>
            <p:spPr>
              <a:xfrm>
                <a:off x="1758350" y="3783430"/>
                <a:ext cx="2463560" cy="2019802"/>
              </a:xfrm>
              <a:prstGeom prst="rect">
                <a:avLst/>
              </a:prstGeom>
              <a:noFill/>
              <a:ln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FD64C627-8BEE-1547-A75E-4BB9B415C64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22615" y="4049228"/>
                <a:ext cx="0" cy="1660966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CB0CAA03-556B-3E47-B7F7-970521DC8F1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45678" y="4049228"/>
                <a:ext cx="0" cy="1660966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EF30EDBD-9440-E047-9D41-3A0590752C0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68741" y="4049228"/>
                <a:ext cx="0" cy="1660966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63302E4B-E4FB-B44B-B5D6-8C5A6E3AEE9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91804" y="4049228"/>
                <a:ext cx="0" cy="1660966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538AF64A-FD4F-C141-BCA2-EEB7C00A682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29655" y="4049228"/>
                <a:ext cx="2162149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CB91F03F-E63A-E34C-AD94-127F92B5530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22615" y="4608155"/>
                <a:ext cx="2169189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5ABAA84B-182C-7048-A033-46335025223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15575" y="5167082"/>
                <a:ext cx="2176229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3DE155F9-AE98-7549-818C-FF9658AFD65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15575" y="5726008"/>
                <a:ext cx="2176229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139AA893-A050-4E46-B6F5-CB3D6E62026C}"/>
                  </a:ext>
                </a:extLst>
              </p:cNvPr>
              <p:cNvSpPr/>
              <p:nvPr/>
            </p:nvSpPr>
            <p:spPr>
              <a:xfrm>
                <a:off x="2745676" y="4608153"/>
                <a:ext cx="723061" cy="569363"/>
              </a:xfrm>
              <a:prstGeom prst="rect">
                <a:avLst/>
              </a:prstGeom>
              <a:noFill/>
              <a:ln w="381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36" name="Group 335">
              <a:extLst>
                <a:ext uri="{FF2B5EF4-FFF2-40B4-BE49-F238E27FC236}">
                  <a16:creationId xmlns:a16="http://schemas.microsoft.com/office/drawing/2014/main" id="{503ECA12-88A8-384B-B705-732D05FE131F}"/>
                </a:ext>
              </a:extLst>
            </p:cNvPr>
            <p:cNvGrpSpPr/>
            <p:nvPr/>
          </p:nvGrpSpPr>
          <p:grpSpPr>
            <a:xfrm>
              <a:off x="5477116" y="981587"/>
              <a:ext cx="2450108" cy="2019193"/>
              <a:chOff x="5477116" y="981587"/>
              <a:chExt cx="2450108" cy="2019193"/>
            </a:xfrm>
          </p:grpSpPr>
          <p:grpSp>
            <p:nvGrpSpPr>
              <p:cNvPr id="159" name="Group 158">
                <a:extLst>
                  <a:ext uri="{FF2B5EF4-FFF2-40B4-BE49-F238E27FC236}">
                    <a16:creationId xmlns:a16="http://schemas.microsoft.com/office/drawing/2014/main" id="{2EEC40E9-70AF-1341-A46B-47ADB439CCAB}"/>
                  </a:ext>
                </a:extLst>
              </p:cNvPr>
              <p:cNvGrpSpPr/>
              <p:nvPr/>
            </p:nvGrpSpPr>
            <p:grpSpPr>
              <a:xfrm>
                <a:off x="5549398" y="981587"/>
                <a:ext cx="2377826" cy="2019192"/>
                <a:chOff x="5455026" y="3821019"/>
                <a:chExt cx="2377826" cy="2357526"/>
              </a:xfrm>
            </p:grpSpPr>
            <p:cxnSp>
              <p:nvCxnSpPr>
                <p:cNvPr id="15" name="Straight Connector 14">
                  <a:extLst>
                    <a:ext uri="{FF2B5EF4-FFF2-40B4-BE49-F238E27FC236}">
                      <a16:creationId xmlns:a16="http://schemas.microsoft.com/office/drawing/2014/main" id="{2BBD99E6-DFAB-CD46-8529-D8EA499D386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946990" y="3821019"/>
                  <a:ext cx="0" cy="2357526"/>
                </a:xfrm>
                <a:prstGeom prst="line">
                  <a:avLst/>
                </a:prstGeom>
                <a:ln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Straight Connector 15">
                  <a:extLst>
                    <a:ext uri="{FF2B5EF4-FFF2-40B4-BE49-F238E27FC236}">
                      <a16:creationId xmlns:a16="http://schemas.microsoft.com/office/drawing/2014/main" id="{C6929E27-8E7D-CE4E-AAD9-BF1DC1C9749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602942" y="3821019"/>
                  <a:ext cx="0" cy="2357526"/>
                </a:xfrm>
                <a:prstGeom prst="line">
                  <a:avLst/>
                </a:prstGeom>
                <a:ln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Straight Connector 16">
                  <a:extLst>
                    <a:ext uri="{FF2B5EF4-FFF2-40B4-BE49-F238E27FC236}">
                      <a16:creationId xmlns:a16="http://schemas.microsoft.com/office/drawing/2014/main" id="{639140F0-3F8A-A143-ADA4-CF9516CEF07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258894" y="3821019"/>
                  <a:ext cx="0" cy="2357526"/>
                </a:xfrm>
                <a:prstGeom prst="line">
                  <a:avLst/>
                </a:prstGeom>
                <a:ln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Straight Connector 43">
                  <a:extLst>
                    <a:ext uri="{FF2B5EF4-FFF2-40B4-BE49-F238E27FC236}">
                      <a16:creationId xmlns:a16="http://schemas.microsoft.com/office/drawing/2014/main" id="{21A32B8E-B377-3140-A741-3C3EA720EF8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619014" y="3821019"/>
                  <a:ext cx="0" cy="2357526"/>
                </a:xfrm>
                <a:prstGeom prst="line">
                  <a:avLst/>
                </a:prstGeom>
                <a:ln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Straight Connector 44">
                  <a:extLst>
                    <a:ext uri="{FF2B5EF4-FFF2-40B4-BE49-F238E27FC236}">
                      <a16:creationId xmlns:a16="http://schemas.microsoft.com/office/drawing/2014/main" id="{BCEEC125-7995-DA4F-9A6D-A19D260C872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74966" y="3821019"/>
                  <a:ext cx="0" cy="2357526"/>
                </a:xfrm>
                <a:prstGeom prst="line">
                  <a:avLst/>
                </a:prstGeom>
                <a:ln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Connector 45">
                  <a:extLst>
                    <a:ext uri="{FF2B5EF4-FFF2-40B4-BE49-F238E27FC236}">
                      <a16:creationId xmlns:a16="http://schemas.microsoft.com/office/drawing/2014/main" id="{E87AE1B1-403D-9F45-91C9-F696A04377A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930918" y="3821019"/>
                  <a:ext cx="0" cy="2357526"/>
                </a:xfrm>
                <a:prstGeom prst="line">
                  <a:avLst/>
                </a:prstGeom>
                <a:ln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Connector 46">
                  <a:extLst>
                    <a:ext uri="{FF2B5EF4-FFF2-40B4-BE49-F238E27FC236}">
                      <a16:creationId xmlns:a16="http://schemas.microsoft.com/office/drawing/2014/main" id="{D8C2B251-4B18-2D43-8654-EED2C623C5D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86870" y="3821019"/>
                  <a:ext cx="0" cy="2357526"/>
                </a:xfrm>
                <a:prstGeom prst="line">
                  <a:avLst/>
                </a:prstGeom>
                <a:ln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Straight Connector 51">
                  <a:extLst>
                    <a:ext uri="{FF2B5EF4-FFF2-40B4-BE49-F238E27FC236}">
                      <a16:creationId xmlns:a16="http://schemas.microsoft.com/office/drawing/2014/main" id="{56DFAFFA-FAE7-6848-85EB-1E019C052B9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110978" y="3821019"/>
                  <a:ext cx="0" cy="2357526"/>
                </a:xfrm>
                <a:prstGeom prst="line">
                  <a:avLst/>
                </a:prstGeom>
                <a:ln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Connector 52">
                  <a:extLst>
                    <a:ext uri="{FF2B5EF4-FFF2-40B4-BE49-F238E27FC236}">
                      <a16:creationId xmlns:a16="http://schemas.microsoft.com/office/drawing/2014/main" id="{DF63831E-3AC2-CD4A-A81D-ACC7A512DD3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766930" y="3821019"/>
                  <a:ext cx="0" cy="2357526"/>
                </a:xfrm>
                <a:prstGeom prst="line">
                  <a:avLst/>
                </a:prstGeom>
                <a:ln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>
                  <a:extLst>
                    <a:ext uri="{FF2B5EF4-FFF2-40B4-BE49-F238E27FC236}">
                      <a16:creationId xmlns:a16="http://schemas.microsoft.com/office/drawing/2014/main" id="{BBCE4F79-5590-DF47-AA2C-AE55CC94809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422882" y="3821019"/>
                  <a:ext cx="0" cy="2357526"/>
                </a:xfrm>
                <a:prstGeom prst="line">
                  <a:avLst/>
                </a:prstGeom>
                <a:ln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>
                  <a:extLst>
                    <a:ext uri="{FF2B5EF4-FFF2-40B4-BE49-F238E27FC236}">
                      <a16:creationId xmlns:a16="http://schemas.microsoft.com/office/drawing/2014/main" id="{77D172CC-1AFF-254E-8348-AAB95031D6A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83002" y="3821019"/>
                  <a:ext cx="0" cy="2357526"/>
                </a:xfrm>
                <a:prstGeom prst="line">
                  <a:avLst/>
                </a:prstGeom>
                <a:ln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>
                  <a:extLst>
                    <a:ext uri="{FF2B5EF4-FFF2-40B4-BE49-F238E27FC236}">
                      <a16:creationId xmlns:a16="http://schemas.microsoft.com/office/drawing/2014/main" id="{E67152A5-BC95-C741-A8BA-4B5B86D5FDB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438954" y="3821019"/>
                  <a:ext cx="0" cy="2357526"/>
                </a:xfrm>
                <a:prstGeom prst="line">
                  <a:avLst/>
                </a:prstGeom>
                <a:ln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>
                  <a:extLst>
                    <a:ext uri="{FF2B5EF4-FFF2-40B4-BE49-F238E27FC236}">
                      <a16:creationId xmlns:a16="http://schemas.microsoft.com/office/drawing/2014/main" id="{1792D494-F2EA-B542-987A-14E7C778971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094906" y="3821019"/>
                  <a:ext cx="0" cy="2357526"/>
                </a:xfrm>
                <a:prstGeom prst="line">
                  <a:avLst/>
                </a:prstGeom>
                <a:ln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>
                  <a:extLst>
                    <a:ext uri="{FF2B5EF4-FFF2-40B4-BE49-F238E27FC236}">
                      <a16:creationId xmlns:a16="http://schemas.microsoft.com/office/drawing/2014/main" id="{6BEE2923-8E1D-9A4E-93E0-5966CEEF259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750858" y="3821019"/>
                  <a:ext cx="0" cy="2357526"/>
                </a:xfrm>
                <a:prstGeom prst="line">
                  <a:avLst/>
                </a:prstGeom>
                <a:ln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Straight Connector 59">
                  <a:extLst>
                    <a:ext uri="{FF2B5EF4-FFF2-40B4-BE49-F238E27FC236}">
                      <a16:creationId xmlns:a16="http://schemas.microsoft.com/office/drawing/2014/main" id="{BCADCB91-A5C8-7D4C-B564-103ED2BAF41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455026" y="3821019"/>
                  <a:ext cx="0" cy="2357526"/>
                </a:xfrm>
                <a:prstGeom prst="line">
                  <a:avLst/>
                </a:prstGeom>
                <a:ln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Straight Connector 61">
                  <a:extLst>
                    <a:ext uri="{FF2B5EF4-FFF2-40B4-BE49-F238E27FC236}">
                      <a16:creationId xmlns:a16="http://schemas.microsoft.com/office/drawing/2014/main" id="{2664D607-1135-C44B-9864-B053C3E4967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192972" y="3821019"/>
                  <a:ext cx="0" cy="2357526"/>
                </a:xfrm>
                <a:prstGeom prst="line">
                  <a:avLst/>
                </a:prstGeom>
                <a:ln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Straight Connector 62">
                  <a:extLst>
                    <a:ext uri="{FF2B5EF4-FFF2-40B4-BE49-F238E27FC236}">
                      <a16:creationId xmlns:a16="http://schemas.microsoft.com/office/drawing/2014/main" id="{DA028897-03E3-4D41-B493-437661D46DA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848924" y="3821019"/>
                  <a:ext cx="0" cy="2357526"/>
                </a:xfrm>
                <a:prstGeom prst="line">
                  <a:avLst/>
                </a:prstGeom>
                <a:ln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Straight Connector 63">
                  <a:extLst>
                    <a:ext uri="{FF2B5EF4-FFF2-40B4-BE49-F238E27FC236}">
                      <a16:creationId xmlns:a16="http://schemas.microsoft.com/office/drawing/2014/main" id="{113E6AF8-60C7-4940-BC9C-AA356219D58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4876" y="3821019"/>
                  <a:ext cx="0" cy="2357526"/>
                </a:xfrm>
                <a:prstGeom prst="line">
                  <a:avLst/>
                </a:prstGeom>
                <a:ln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Straight Connector 65">
                  <a:extLst>
                    <a:ext uri="{FF2B5EF4-FFF2-40B4-BE49-F238E27FC236}">
                      <a16:creationId xmlns:a16="http://schemas.microsoft.com/office/drawing/2014/main" id="{BD130244-1FE7-B34B-80EA-F237AE5128B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64996" y="3821019"/>
                  <a:ext cx="0" cy="2357526"/>
                </a:xfrm>
                <a:prstGeom prst="line">
                  <a:avLst/>
                </a:prstGeom>
                <a:ln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Straight Connector 66">
                  <a:extLst>
                    <a:ext uri="{FF2B5EF4-FFF2-40B4-BE49-F238E27FC236}">
                      <a16:creationId xmlns:a16="http://schemas.microsoft.com/office/drawing/2014/main" id="{D52B5397-969D-1245-B82A-090D7D9A4DD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520948" y="3821019"/>
                  <a:ext cx="0" cy="2357526"/>
                </a:xfrm>
                <a:prstGeom prst="line">
                  <a:avLst/>
                </a:prstGeom>
                <a:ln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Straight Connector 67">
                  <a:extLst>
                    <a:ext uri="{FF2B5EF4-FFF2-40B4-BE49-F238E27FC236}">
                      <a16:creationId xmlns:a16="http://schemas.microsoft.com/office/drawing/2014/main" id="{37F13D17-D954-2B42-B1D7-5C7EEA22467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176900" y="3821019"/>
                  <a:ext cx="0" cy="2357526"/>
                </a:xfrm>
                <a:prstGeom prst="line">
                  <a:avLst/>
                </a:prstGeom>
                <a:ln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Straight Connector 68">
                  <a:extLst>
                    <a:ext uri="{FF2B5EF4-FFF2-40B4-BE49-F238E27FC236}">
                      <a16:creationId xmlns:a16="http://schemas.microsoft.com/office/drawing/2014/main" id="{0F89D56C-839D-D646-9DB5-F3F4BA208C2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832852" y="3821019"/>
                  <a:ext cx="0" cy="2357526"/>
                </a:xfrm>
                <a:prstGeom prst="line">
                  <a:avLst/>
                </a:prstGeom>
                <a:ln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Straight Connector 69">
                  <a:extLst>
                    <a:ext uri="{FF2B5EF4-FFF2-40B4-BE49-F238E27FC236}">
                      <a16:creationId xmlns:a16="http://schemas.microsoft.com/office/drawing/2014/main" id="{89F7832B-2C2E-8649-ACC1-CBB994C5943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537020" y="3821019"/>
                  <a:ext cx="0" cy="2357526"/>
                </a:xfrm>
                <a:prstGeom prst="line">
                  <a:avLst/>
                </a:prstGeom>
                <a:ln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Straight Connector 71">
                  <a:extLst>
                    <a:ext uri="{FF2B5EF4-FFF2-40B4-BE49-F238E27FC236}">
                      <a16:creationId xmlns:a16="http://schemas.microsoft.com/office/drawing/2014/main" id="{0761FECD-7FD9-5A40-BDE6-986ECF6E04E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028984" y="3821019"/>
                  <a:ext cx="0" cy="2357526"/>
                </a:xfrm>
                <a:prstGeom prst="line">
                  <a:avLst/>
                </a:prstGeom>
                <a:ln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Straight Connector 72">
                  <a:extLst>
                    <a:ext uri="{FF2B5EF4-FFF2-40B4-BE49-F238E27FC236}">
                      <a16:creationId xmlns:a16="http://schemas.microsoft.com/office/drawing/2014/main" id="{358209CB-9CA0-2A40-9610-0AF2BBCB906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684936" y="3821019"/>
                  <a:ext cx="0" cy="2357526"/>
                </a:xfrm>
                <a:prstGeom prst="line">
                  <a:avLst/>
                </a:prstGeom>
                <a:ln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Straight Connector 73">
                  <a:extLst>
                    <a:ext uri="{FF2B5EF4-FFF2-40B4-BE49-F238E27FC236}">
                      <a16:creationId xmlns:a16="http://schemas.microsoft.com/office/drawing/2014/main" id="{8726A89B-A847-364B-8A40-C112CD0627D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340888" y="3821019"/>
                  <a:ext cx="0" cy="2357526"/>
                </a:xfrm>
                <a:prstGeom prst="line">
                  <a:avLst/>
                </a:prstGeom>
                <a:ln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Straight Connector 75">
                  <a:extLst>
                    <a:ext uri="{FF2B5EF4-FFF2-40B4-BE49-F238E27FC236}">
                      <a16:creationId xmlns:a16="http://schemas.microsoft.com/office/drawing/2014/main" id="{95516BA0-41C2-784C-9A8A-97B2EF7B196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01008" y="3821019"/>
                  <a:ext cx="0" cy="2357526"/>
                </a:xfrm>
                <a:prstGeom prst="line">
                  <a:avLst/>
                </a:prstGeom>
                <a:ln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Straight Connector 76">
                  <a:extLst>
                    <a:ext uri="{FF2B5EF4-FFF2-40B4-BE49-F238E27FC236}">
                      <a16:creationId xmlns:a16="http://schemas.microsoft.com/office/drawing/2014/main" id="{DA0EFDDF-DEB5-C347-867C-FAE14226BE0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56960" y="3821019"/>
                  <a:ext cx="0" cy="2357526"/>
                </a:xfrm>
                <a:prstGeom prst="line">
                  <a:avLst/>
                </a:prstGeom>
                <a:ln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Straight Connector 77">
                  <a:extLst>
                    <a:ext uri="{FF2B5EF4-FFF2-40B4-BE49-F238E27FC236}">
                      <a16:creationId xmlns:a16="http://schemas.microsoft.com/office/drawing/2014/main" id="{8D2AD73B-7A5E-354A-9E91-182605381C9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012912" y="3821019"/>
                  <a:ext cx="0" cy="2357526"/>
                </a:xfrm>
                <a:prstGeom prst="line">
                  <a:avLst/>
                </a:prstGeom>
                <a:ln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Straight Connector 78">
                  <a:extLst>
                    <a:ext uri="{FF2B5EF4-FFF2-40B4-BE49-F238E27FC236}">
                      <a16:creationId xmlns:a16="http://schemas.microsoft.com/office/drawing/2014/main" id="{B909AE04-673F-4441-BDC3-DF89443EFB0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668864" y="3821019"/>
                  <a:ext cx="0" cy="2357526"/>
                </a:xfrm>
                <a:prstGeom prst="line">
                  <a:avLst/>
                </a:prstGeom>
                <a:ln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8" name="Group 157">
                <a:extLst>
                  <a:ext uri="{FF2B5EF4-FFF2-40B4-BE49-F238E27FC236}">
                    <a16:creationId xmlns:a16="http://schemas.microsoft.com/office/drawing/2014/main" id="{34766737-EA28-754F-A90B-47ABFB1B9A20}"/>
                  </a:ext>
                </a:extLst>
              </p:cNvPr>
              <p:cNvGrpSpPr/>
              <p:nvPr/>
            </p:nvGrpSpPr>
            <p:grpSpPr>
              <a:xfrm>
                <a:off x="5477116" y="1067791"/>
                <a:ext cx="2433454" cy="1932989"/>
                <a:chOff x="1665803" y="3867473"/>
                <a:chExt cx="3260349" cy="1932989"/>
              </a:xfrm>
            </p:grpSpPr>
            <p:cxnSp>
              <p:nvCxnSpPr>
                <p:cNvPr id="19" name="Straight Connector 18">
                  <a:extLst>
                    <a:ext uri="{FF2B5EF4-FFF2-40B4-BE49-F238E27FC236}">
                      <a16:creationId xmlns:a16="http://schemas.microsoft.com/office/drawing/2014/main" id="{D8DF4BA9-183C-844E-9B7A-CB08B56D138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665803" y="4119602"/>
                  <a:ext cx="3260349" cy="0"/>
                </a:xfrm>
                <a:prstGeom prst="line">
                  <a:avLst/>
                </a:prstGeom>
                <a:ln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Straight Connector 19">
                  <a:extLst>
                    <a:ext uri="{FF2B5EF4-FFF2-40B4-BE49-F238E27FC236}">
                      <a16:creationId xmlns:a16="http://schemas.microsoft.com/office/drawing/2014/main" id="{C94FFCFC-A2E1-814F-8B4E-99CA86BCE5A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665803" y="4455774"/>
                  <a:ext cx="3260349" cy="0"/>
                </a:xfrm>
                <a:prstGeom prst="line">
                  <a:avLst/>
                </a:prstGeom>
                <a:ln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Straight Connector 20">
                  <a:extLst>
                    <a:ext uri="{FF2B5EF4-FFF2-40B4-BE49-F238E27FC236}">
                      <a16:creationId xmlns:a16="http://schemas.microsoft.com/office/drawing/2014/main" id="{D1EBD944-5935-984C-A451-D8263FF4B04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665803" y="4791946"/>
                  <a:ext cx="3260349" cy="0"/>
                </a:xfrm>
                <a:prstGeom prst="line">
                  <a:avLst/>
                </a:prstGeom>
                <a:ln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Connector 21">
                  <a:extLst>
                    <a:ext uri="{FF2B5EF4-FFF2-40B4-BE49-F238E27FC236}">
                      <a16:creationId xmlns:a16="http://schemas.microsoft.com/office/drawing/2014/main" id="{EEA52993-1D17-C649-BB9C-F8D5966FA03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665803" y="5128118"/>
                  <a:ext cx="3260349" cy="0"/>
                </a:xfrm>
                <a:prstGeom prst="line">
                  <a:avLst/>
                </a:prstGeom>
                <a:ln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Straight Connector 22">
                  <a:extLst>
                    <a:ext uri="{FF2B5EF4-FFF2-40B4-BE49-F238E27FC236}">
                      <a16:creationId xmlns:a16="http://schemas.microsoft.com/office/drawing/2014/main" id="{E6D8C96C-F4E0-314B-AF6B-43EB6AFB667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665803" y="5464290"/>
                  <a:ext cx="3260349" cy="0"/>
                </a:xfrm>
                <a:prstGeom prst="line">
                  <a:avLst/>
                </a:prstGeom>
                <a:ln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Connector 23">
                  <a:extLst>
                    <a:ext uri="{FF2B5EF4-FFF2-40B4-BE49-F238E27FC236}">
                      <a16:creationId xmlns:a16="http://schemas.microsoft.com/office/drawing/2014/main" id="{DE0DF909-54E6-6948-B5D5-2834C1F9C12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665803" y="5800462"/>
                  <a:ext cx="3260349" cy="0"/>
                </a:xfrm>
                <a:prstGeom prst="line">
                  <a:avLst/>
                </a:prstGeom>
                <a:ln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Straight Connector 126">
                  <a:extLst>
                    <a:ext uri="{FF2B5EF4-FFF2-40B4-BE49-F238E27FC236}">
                      <a16:creationId xmlns:a16="http://schemas.microsoft.com/office/drawing/2014/main" id="{E662598E-0A79-E14D-95D0-CDE28527D87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665803" y="3951516"/>
                  <a:ext cx="3260349" cy="0"/>
                </a:xfrm>
                <a:prstGeom prst="line">
                  <a:avLst/>
                </a:prstGeom>
                <a:ln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Straight Connector 127">
                  <a:extLst>
                    <a:ext uri="{FF2B5EF4-FFF2-40B4-BE49-F238E27FC236}">
                      <a16:creationId xmlns:a16="http://schemas.microsoft.com/office/drawing/2014/main" id="{A244FC8A-FBB4-3942-9229-C5D4A4D0893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665803" y="4287688"/>
                  <a:ext cx="3260349" cy="0"/>
                </a:xfrm>
                <a:prstGeom prst="line">
                  <a:avLst/>
                </a:prstGeom>
                <a:ln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Straight Connector 128">
                  <a:extLst>
                    <a:ext uri="{FF2B5EF4-FFF2-40B4-BE49-F238E27FC236}">
                      <a16:creationId xmlns:a16="http://schemas.microsoft.com/office/drawing/2014/main" id="{9B7721E2-7190-3242-90CA-77A494680C3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665803" y="4623860"/>
                  <a:ext cx="3260349" cy="0"/>
                </a:xfrm>
                <a:prstGeom prst="line">
                  <a:avLst/>
                </a:prstGeom>
                <a:ln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Straight Connector 129">
                  <a:extLst>
                    <a:ext uri="{FF2B5EF4-FFF2-40B4-BE49-F238E27FC236}">
                      <a16:creationId xmlns:a16="http://schemas.microsoft.com/office/drawing/2014/main" id="{70E0D51B-B45B-DD49-8109-7D49C6E79CF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665803" y="4960032"/>
                  <a:ext cx="3260349" cy="0"/>
                </a:xfrm>
                <a:prstGeom prst="line">
                  <a:avLst/>
                </a:prstGeom>
                <a:ln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1" name="Straight Connector 130">
                  <a:extLst>
                    <a:ext uri="{FF2B5EF4-FFF2-40B4-BE49-F238E27FC236}">
                      <a16:creationId xmlns:a16="http://schemas.microsoft.com/office/drawing/2014/main" id="{6CB305AF-C9F3-144E-868C-6B134ACC957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665803" y="5296204"/>
                  <a:ext cx="3260349" cy="0"/>
                </a:xfrm>
                <a:prstGeom prst="line">
                  <a:avLst/>
                </a:prstGeom>
                <a:ln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2" name="Straight Connector 131">
                  <a:extLst>
                    <a:ext uri="{FF2B5EF4-FFF2-40B4-BE49-F238E27FC236}">
                      <a16:creationId xmlns:a16="http://schemas.microsoft.com/office/drawing/2014/main" id="{9ECA2CD1-35FF-B64B-BEE4-9CC26030238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665803" y="5632376"/>
                  <a:ext cx="3260349" cy="0"/>
                </a:xfrm>
                <a:prstGeom prst="line">
                  <a:avLst/>
                </a:prstGeom>
                <a:ln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Straight Connector 142">
                  <a:extLst>
                    <a:ext uri="{FF2B5EF4-FFF2-40B4-BE49-F238E27FC236}">
                      <a16:creationId xmlns:a16="http://schemas.microsoft.com/office/drawing/2014/main" id="{E518E5D3-6699-BF44-B740-1854AFA0FC1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665803" y="4035559"/>
                  <a:ext cx="3260349" cy="0"/>
                </a:xfrm>
                <a:prstGeom prst="line">
                  <a:avLst/>
                </a:prstGeom>
                <a:ln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4" name="Straight Connector 143">
                  <a:extLst>
                    <a:ext uri="{FF2B5EF4-FFF2-40B4-BE49-F238E27FC236}">
                      <a16:creationId xmlns:a16="http://schemas.microsoft.com/office/drawing/2014/main" id="{18593FF2-E365-D449-9DDD-7D14ED093B1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665803" y="4371731"/>
                  <a:ext cx="3260349" cy="0"/>
                </a:xfrm>
                <a:prstGeom prst="line">
                  <a:avLst/>
                </a:prstGeom>
                <a:ln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Straight Connector 144">
                  <a:extLst>
                    <a:ext uri="{FF2B5EF4-FFF2-40B4-BE49-F238E27FC236}">
                      <a16:creationId xmlns:a16="http://schemas.microsoft.com/office/drawing/2014/main" id="{081704A6-82FC-9849-8FC1-B2BED34CB7C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665803" y="4707903"/>
                  <a:ext cx="3260349" cy="0"/>
                </a:xfrm>
                <a:prstGeom prst="line">
                  <a:avLst/>
                </a:prstGeom>
                <a:ln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Straight Connector 145">
                  <a:extLst>
                    <a:ext uri="{FF2B5EF4-FFF2-40B4-BE49-F238E27FC236}">
                      <a16:creationId xmlns:a16="http://schemas.microsoft.com/office/drawing/2014/main" id="{34664FDA-ED89-0148-92CD-0932987CA6B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665803" y="5044075"/>
                  <a:ext cx="3260349" cy="0"/>
                </a:xfrm>
                <a:prstGeom prst="line">
                  <a:avLst/>
                </a:prstGeom>
                <a:ln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7" name="Straight Connector 146">
                  <a:extLst>
                    <a:ext uri="{FF2B5EF4-FFF2-40B4-BE49-F238E27FC236}">
                      <a16:creationId xmlns:a16="http://schemas.microsoft.com/office/drawing/2014/main" id="{51573834-6538-BD43-9FB0-1EE4CA9E6E8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665803" y="5380247"/>
                  <a:ext cx="3260349" cy="0"/>
                </a:xfrm>
                <a:prstGeom prst="line">
                  <a:avLst/>
                </a:prstGeom>
                <a:ln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8" name="Straight Connector 147">
                  <a:extLst>
                    <a:ext uri="{FF2B5EF4-FFF2-40B4-BE49-F238E27FC236}">
                      <a16:creationId xmlns:a16="http://schemas.microsoft.com/office/drawing/2014/main" id="{5663F25C-B413-5B45-A3BD-5CA782EFE83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665803" y="5716419"/>
                  <a:ext cx="3260349" cy="0"/>
                </a:xfrm>
                <a:prstGeom prst="line">
                  <a:avLst/>
                </a:prstGeom>
                <a:ln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1" name="Straight Connector 150">
                  <a:extLst>
                    <a:ext uri="{FF2B5EF4-FFF2-40B4-BE49-F238E27FC236}">
                      <a16:creationId xmlns:a16="http://schemas.microsoft.com/office/drawing/2014/main" id="{5019D471-5825-454B-8EBA-0A51AFD163A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665803" y="3867473"/>
                  <a:ext cx="3260349" cy="0"/>
                </a:xfrm>
                <a:prstGeom prst="line">
                  <a:avLst/>
                </a:prstGeom>
                <a:ln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2" name="Straight Connector 151">
                  <a:extLst>
                    <a:ext uri="{FF2B5EF4-FFF2-40B4-BE49-F238E27FC236}">
                      <a16:creationId xmlns:a16="http://schemas.microsoft.com/office/drawing/2014/main" id="{F60CDD5B-8AF2-7E4E-842D-B56031518BF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665803" y="4203645"/>
                  <a:ext cx="3260349" cy="0"/>
                </a:xfrm>
                <a:prstGeom prst="line">
                  <a:avLst/>
                </a:prstGeom>
                <a:ln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3" name="Straight Connector 152">
                  <a:extLst>
                    <a:ext uri="{FF2B5EF4-FFF2-40B4-BE49-F238E27FC236}">
                      <a16:creationId xmlns:a16="http://schemas.microsoft.com/office/drawing/2014/main" id="{25C29A4D-D247-4D49-A2C3-684A9941997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665803" y="4539817"/>
                  <a:ext cx="3260349" cy="0"/>
                </a:xfrm>
                <a:prstGeom prst="line">
                  <a:avLst/>
                </a:prstGeom>
                <a:ln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4" name="Straight Connector 153">
                  <a:extLst>
                    <a:ext uri="{FF2B5EF4-FFF2-40B4-BE49-F238E27FC236}">
                      <a16:creationId xmlns:a16="http://schemas.microsoft.com/office/drawing/2014/main" id="{7FED49CC-F4CB-7844-B26E-6D9A9E27113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665803" y="4875989"/>
                  <a:ext cx="3260349" cy="0"/>
                </a:xfrm>
                <a:prstGeom prst="line">
                  <a:avLst/>
                </a:prstGeom>
                <a:ln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5" name="Straight Connector 154">
                  <a:extLst>
                    <a:ext uri="{FF2B5EF4-FFF2-40B4-BE49-F238E27FC236}">
                      <a16:creationId xmlns:a16="http://schemas.microsoft.com/office/drawing/2014/main" id="{5828794C-A819-CB49-A6D4-FBD9BA7E4CF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665803" y="5212161"/>
                  <a:ext cx="3260349" cy="0"/>
                </a:xfrm>
                <a:prstGeom prst="line">
                  <a:avLst/>
                </a:prstGeom>
                <a:ln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6" name="Straight Connector 155">
                  <a:extLst>
                    <a:ext uri="{FF2B5EF4-FFF2-40B4-BE49-F238E27FC236}">
                      <a16:creationId xmlns:a16="http://schemas.microsoft.com/office/drawing/2014/main" id="{7112F69A-9B83-2C48-9FD2-6E5734AAA47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665803" y="5548333"/>
                  <a:ext cx="3260349" cy="0"/>
                </a:xfrm>
                <a:prstGeom prst="line">
                  <a:avLst/>
                </a:prstGeom>
                <a:ln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334" name="Group 333">
            <a:extLst>
              <a:ext uri="{FF2B5EF4-FFF2-40B4-BE49-F238E27FC236}">
                <a16:creationId xmlns:a16="http://schemas.microsoft.com/office/drawing/2014/main" id="{2C4B7C7C-7F40-C945-BA24-C204F9271D3D}"/>
              </a:ext>
            </a:extLst>
          </p:cNvPr>
          <p:cNvGrpSpPr/>
          <p:nvPr/>
        </p:nvGrpSpPr>
        <p:grpSpPr>
          <a:xfrm>
            <a:off x="5358581" y="3514957"/>
            <a:ext cx="3375634" cy="3188176"/>
            <a:chOff x="5049519" y="3383199"/>
            <a:chExt cx="3375634" cy="3188176"/>
          </a:xfrm>
        </p:grpSpPr>
        <p:pic>
          <p:nvPicPr>
            <p:cNvPr id="231" name="Picture 230">
              <a:extLst>
                <a:ext uri="{FF2B5EF4-FFF2-40B4-BE49-F238E27FC236}">
                  <a16:creationId xmlns:a16="http://schemas.microsoft.com/office/drawing/2014/main" id="{4C08CA7C-ED68-644B-A269-A7BC4E43D1C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43000" contrast="35000"/>
                      </a14:imgEffect>
                    </a14:imgLayer>
                  </a14:imgProps>
                </a:ext>
              </a:extLst>
            </a:blip>
            <a:srcRect l="4383" t="2519" r="2252" b="3007"/>
            <a:stretch/>
          </p:blipFill>
          <p:spPr>
            <a:xfrm>
              <a:off x="5459018" y="4136436"/>
              <a:ext cx="2368055" cy="1561779"/>
            </a:xfrm>
            <a:prstGeom prst="rect">
              <a:avLst/>
            </a:prstGeom>
            <a:ln w="38100">
              <a:solidFill>
                <a:srgbClr val="00B050"/>
              </a:solidFill>
            </a:ln>
          </p:spPr>
        </p:pic>
        <p:sp>
          <p:nvSpPr>
            <p:cNvPr id="323" name="Rectangle 322">
              <a:extLst>
                <a:ext uri="{FF2B5EF4-FFF2-40B4-BE49-F238E27FC236}">
                  <a16:creationId xmlns:a16="http://schemas.microsoft.com/office/drawing/2014/main" id="{A9E91679-A523-8849-A838-EFF9CAE911E1}"/>
                </a:ext>
              </a:extLst>
            </p:cNvPr>
            <p:cNvSpPr/>
            <p:nvPr/>
          </p:nvSpPr>
          <p:spPr>
            <a:xfrm>
              <a:off x="7118350" y="4778375"/>
              <a:ext cx="60325" cy="69850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4" name="Rectangle 323">
              <a:extLst>
                <a:ext uri="{FF2B5EF4-FFF2-40B4-BE49-F238E27FC236}">
                  <a16:creationId xmlns:a16="http://schemas.microsoft.com/office/drawing/2014/main" id="{99654E9F-4422-9248-90A0-CCEB24DDD71C}"/>
                </a:ext>
              </a:extLst>
            </p:cNvPr>
            <p:cNvSpPr/>
            <p:nvPr/>
          </p:nvSpPr>
          <p:spPr>
            <a:xfrm>
              <a:off x="7035800" y="4940168"/>
              <a:ext cx="294011" cy="146182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21" name="Group 320">
              <a:extLst>
                <a:ext uri="{FF2B5EF4-FFF2-40B4-BE49-F238E27FC236}">
                  <a16:creationId xmlns:a16="http://schemas.microsoft.com/office/drawing/2014/main" id="{CA668D7B-E84F-6549-9EC9-ADCDCC314E8D}"/>
                </a:ext>
              </a:extLst>
            </p:cNvPr>
            <p:cNvGrpSpPr/>
            <p:nvPr/>
          </p:nvGrpSpPr>
          <p:grpSpPr>
            <a:xfrm>
              <a:off x="5049520" y="3790530"/>
              <a:ext cx="3359573" cy="2357521"/>
              <a:chOff x="5049520" y="3790530"/>
              <a:chExt cx="3359573" cy="2357521"/>
            </a:xfrm>
          </p:grpSpPr>
          <p:grpSp>
            <p:nvGrpSpPr>
              <p:cNvPr id="256" name="Group 255">
                <a:extLst>
                  <a:ext uri="{FF2B5EF4-FFF2-40B4-BE49-F238E27FC236}">
                    <a16:creationId xmlns:a16="http://schemas.microsoft.com/office/drawing/2014/main" id="{98B5815C-1036-EB4E-9E26-5E49A1085721}"/>
                  </a:ext>
                </a:extLst>
              </p:cNvPr>
              <p:cNvGrpSpPr/>
              <p:nvPr/>
            </p:nvGrpSpPr>
            <p:grpSpPr>
              <a:xfrm>
                <a:off x="5168053" y="3790530"/>
                <a:ext cx="3102187" cy="2357521"/>
                <a:chOff x="5168053" y="3828353"/>
                <a:chExt cx="3102187" cy="2133771"/>
              </a:xfrm>
            </p:grpSpPr>
            <p:cxnSp>
              <p:nvCxnSpPr>
                <p:cNvPr id="244" name="Straight Connector 243">
                  <a:extLst>
                    <a:ext uri="{FF2B5EF4-FFF2-40B4-BE49-F238E27FC236}">
                      <a16:creationId xmlns:a16="http://schemas.microsoft.com/office/drawing/2014/main" id="{B46E32B5-24A3-FA4A-921E-2E69A33EF98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478272" y="3828353"/>
                  <a:ext cx="0" cy="2133771"/>
                </a:xfrm>
                <a:prstGeom prst="line">
                  <a:avLst/>
                </a:prstGeom>
                <a:ln w="12700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5" name="Straight Connector 244">
                  <a:extLst>
                    <a:ext uri="{FF2B5EF4-FFF2-40B4-BE49-F238E27FC236}">
                      <a16:creationId xmlns:a16="http://schemas.microsoft.com/office/drawing/2014/main" id="{E6DEEAE8-6F12-2642-9EC4-58E6209C675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88491" y="3828353"/>
                  <a:ext cx="0" cy="2133771"/>
                </a:xfrm>
                <a:prstGeom prst="line">
                  <a:avLst/>
                </a:prstGeom>
                <a:ln w="12700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6" name="Straight Connector 245">
                  <a:extLst>
                    <a:ext uri="{FF2B5EF4-FFF2-40B4-BE49-F238E27FC236}">
                      <a16:creationId xmlns:a16="http://schemas.microsoft.com/office/drawing/2014/main" id="{1806C417-6F80-B54F-8ADF-C08B2C48D66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098710" y="3828353"/>
                  <a:ext cx="0" cy="2133771"/>
                </a:xfrm>
                <a:prstGeom prst="line">
                  <a:avLst/>
                </a:prstGeom>
                <a:ln w="12700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7" name="Straight Connector 246">
                  <a:extLst>
                    <a:ext uri="{FF2B5EF4-FFF2-40B4-BE49-F238E27FC236}">
                      <a16:creationId xmlns:a16="http://schemas.microsoft.com/office/drawing/2014/main" id="{65AA4CC9-F277-7B4E-B8B2-F54FD3FEC6D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408929" y="3828353"/>
                  <a:ext cx="0" cy="2133771"/>
                </a:xfrm>
                <a:prstGeom prst="line">
                  <a:avLst/>
                </a:prstGeom>
                <a:ln w="12700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8" name="Straight Connector 247">
                  <a:extLst>
                    <a:ext uri="{FF2B5EF4-FFF2-40B4-BE49-F238E27FC236}">
                      <a16:creationId xmlns:a16="http://schemas.microsoft.com/office/drawing/2014/main" id="{3B83881F-C6BC-0F4A-B32F-7DD91DDDBCE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719148" y="3828353"/>
                  <a:ext cx="0" cy="2133771"/>
                </a:xfrm>
                <a:prstGeom prst="line">
                  <a:avLst/>
                </a:prstGeom>
                <a:ln w="12700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9" name="Straight Connector 248">
                  <a:extLst>
                    <a:ext uri="{FF2B5EF4-FFF2-40B4-BE49-F238E27FC236}">
                      <a16:creationId xmlns:a16="http://schemas.microsoft.com/office/drawing/2014/main" id="{25214862-A4F9-1548-B45F-0DDC8DD79FF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029367" y="3828353"/>
                  <a:ext cx="0" cy="2133771"/>
                </a:xfrm>
                <a:prstGeom prst="line">
                  <a:avLst/>
                </a:prstGeom>
                <a:ln w="12700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0" name="Straight Connector 249">
                  <a:extLst>
                    <a:ext uri="{FF2B5EF4-FFF2-40B4-BE49-F238E27FC236}">
                      <a16:creationId xmlns:a16="http://schemas.microsoft.com/office/drawing/2014/main" id="{E4C59E24-85C7-DC43-A441-74B427D5BB4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339586" y="3828353"/>
                  <a:ext cx="0" cy="2133771"/>
                </a:xfrm>
                <a:prstGeom prst="line">
                  <a:avLst/>
                </a:prstGeom>
                <a:ln w="12700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1" name="Straight Connector 250">
                  <a:extLst>
                    <a:ext uri="{FF2B5EF4-FFF2-40B4-BE49-F238E27FC236}">
                      <a16:creationId xmlns:a16="http://schemas.microsoft.com/office/drawing/2014/main" id="{DFC06C43-6786-D444-838B-B7B0E005EF6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649805" y="3828353"/>
                  <a:ext cx="0" cy="2133771"/>
                </a:xfrm>
                <a:prstGeom prst="line">
                  <a:avLst/>
                </a:prstGeom>
                <a:ln w="12700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2" name="Straight Connector 251">
                  <a:extLst>
                    <a:ext uri="{FF2B5EF4-FFF2-40B4-BE49-F238E27FC236}">
                      <a16:creationId xmlns:a16="http://schemas.microsoft.com/office/drawing/2014/main" id="{70393915-2E58-7248-84F4-55D7E07843D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960024" y="3828353"/>
                  <a:ext cx="0" cy="2133771"/>
                </a:xfrm>
                <a:prstGeom prst="line">
                  <a:avLst/>
                </a:prstGeom>
                <a:ln w="12700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3" name="Straight Connector 252">
                  <a:extLst>
                    <a:ext uri="{FF2B5EF4-FFF2-40B4-BE49-F238E27FC236}">
                      <a16:creationId xmlns:a16="http://schemas.microsoft.com/office/drawing/2014/main" id="{B6862437-03FE-AD46-9A0D-69858445CC9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168053" y="3828353"/>
                  <a:ext cx="0" cy="2133771"/>
                </a:xfrm>
                <a:prstGeom prst="line">
                  <a:avLst/>
                </a:prstGeom>
                <a:ln w="12700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4" name="Straight Connector 253">
                  <a:extLst>
                    <a:ext uri="{FF2B5EF4-FFF2-40B4-BE49-F238E27FC236}">
                      <a16:creationId xmlns:a16="http://schemas.microsoft.com/office/drawing/2014/main" id="{CCC332B1-172A-1243-8C8C-AD3A527D198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270240" y="3828353"/>
                  <a:ext cx="0" cy="2133771"/>
                </a:xfrm>
                <a:prstGeom prst="line">
                  <a:avLst/>
                </a:prstGeom>
                <a:ln w="12700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83" name="Group 282">
                <a:extLst>
                  <a:ext uri="{FF2B5EF4-FFF2-40B4-BE49-F238E27FC236}">
                    <a16:creationId xmlns:a16="http://schemas.microsoft.com/office/drawing/2014/main" id="{727C7AB3-F8F7-B649-9DFE-840AC666189D}"/>
                  </a:ext>
                </a:extLst>
              </p:cNvPr>
              <p:cNvGrpSpPr/>
              <p:nvPr/>
            </p:nvGrpSpPr>
            <p:grpSpPr>
              <a:xfrm>
                <a:off x="5049520" y="3938693"/>
                <a:ext cx="3359573" cy="1991364"/>
                <a:chOff x="5049520" y="3938693"/>
                <a:chExt cx="3359573" cy="1991364"/>
              </a:xfrm>
            </p:grpSpPr>
            <p:cxnSp>
              <p:nvCxnSpPr>
                <p:cNvPr id="258" name="Straight Connector 257">
                  <a:extLst>
                    <a:ext uri="{FF2B5EF4-FFF2-40B4-BE49-F238E27FC236}">
                      <a16:creationId xmlns:a16="http://schemas.microsoft.com/office/drawing/2014/main" id="{CF2D7DF2-331D-E046-B0E5-87CDBDD9277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049520" y="3938693"/>
                  <a:ext cx="3359573" cy="0"/>
                </a:xfrm>
                <a:prstGeom prst="line">
                  <a:avLst/>
                </a:prstGeom>
                <a:ln w="12700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9" name="Straight Connector 258">
                  <a:extLst>
                    <a:ext uri="{FF2B5EF4-FFF2-40B4-BE49-F238E27FC236}">
                      <a16:creationId xmlns:a16="http://schemas.microsoft.com/office/drawing/2014/main" id="{76292323-7298-AA42-A1E1-5D3B6756988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049520" y="4104640"/>
                  <a:ext cx="3359573" cy="0"/>
                </a:xfrm>
                <a:prstGeom prst="line">
                  <a:avLst/>
                </a:prstGeom>
                <a:ln w="12700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0" name="Straight Connector 259">
                  <a:extLst>
                    <a:ext uri="{FF2B5EF4-FFF2-40B4-BE49-F238E27FC236}">
                      <a16:creationId xmlns:a16="http://schemas.microsoft.com/office/drawing/2014/main" id="{FFE48018-CA69-5147-9B88-FF37CB69C9C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049520" y="4270587"/>
                  <a:ext cx="3359573" cy="0"/>
                </a:xfrm>
                <a:prstGeom prst="line">
                  <a:avLst/>
                </a:prstGeom>
                <a:ln w="12700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1" name="Straight Connector 260">
                  <a:extLst>
                    <a:ext uri="{FF2B5EF4-FFF2-40B4-BE49-F238E27FC236}">
                      <a16:creationId xmlns:a16="http://schemas.microsoft.com/office/drawing/2014/main" id="{AC60B843-F8D6-1B43-8FDA-5292247C7AB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049520" y="4436534"/>
                  <a:ext cx="3359573" cy="0"/>
                </a:xfrm>
                <a:prstGeom prst="line">
                  <a:avLst/>
                </a:prstGeom>
                <a:ln w="12700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2" name="Straight Connector 261">
                  <a:extLst>
                    <a:ext uri="{FF2B5EF4-FFF2-40B4-BE49-F238E27FC236}">
                      <a16:creationId xmlns:a16="http://schemas.microsoft.com/office/drawing/2014/main" id="{BD807333-04A5-D644-9C9D-733E3A798ED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049520" y="4602481"/>
                  <a:ext cx="3359573" cy="0"/>
                </a:xfrm>
                <a:prstGeom prst="line">
                  <a:avLst/>
                </a:prstGeom>
                <a:ln w="12700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3" name="Straight Connector 262">
                  <a:extLst>
                    <a:ext uri="{FF2B5EF4-FFF2-40B4-BE49-F238E27FC236}">
                      <a16:creationId xmlns:a16="http://schemas.microsoft.com/office/drawing/2014/main" id="{9E11B80C-1803-D74B-94F5-29C240918E6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049520" y="4768428"/>
                  <a:ext cx="3359573" cy="0"/>
                </a:xfrm>
                <a:prstGeom prst="line">
                  <a:avLst/>
                </a:prstGeom>
                <a:ln w="12700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4" name="Straight Connector 263">
                  <a:extLst>
                    <a:ext uri="{FF2B5EF4-FFF2-40B4-BE49-F238E27FC236}">
                      <a16:creationId xmlns:a16="http://schemas.microsoft.com/office/drawing/2014/main" id="{57EE9E37-6E84-6A44-ACF6-180B88B5AA9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049520" y="4934375"/>
                  <a:ext cx="3359573" cy="0"/>
                </a:xfrm>
                <a:prstGeom prst="line">
                  <a:avLst/>
                </a:prstGeom>
                <a:ln w="12700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5" name="Straight Connector 264">
                  <a:extLst>
                    <a:ext uri="{FF2B5EF4-FFF2-40B4-BE49-F238E27FC236}">
                      <a16:creationId xmlns:a16="http://schemas.microsoft.com/office/drawing/2014/main" id="{2F8D519A-AB95-824F-B35D-1FD7D18A817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049520" y="5100322"/>
                  <a:ext cx="3359573" cy="0"/>
                </a:xfrm>
                <a:prstGeom prst="line">
                  <a:avLst/>
                </a:prstGeom>
                <a:ln w="12700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6" name="Straight Connector 265">
                  <a:extLst>
                    <a:ext uri="{FF2B5EF4-FFF2-40B4-BE49-F238E27FC236}">
                      <a16:creationId xmlns:a16="http://schemas.microsoft.com/office/drawing/2014/main" id="{6A1EE8EA-40FA-C343-B6DB-C1122DEBB3B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049520" y="5266269"/>
                  <a:ext cx="3359573" cy="0"/>
                </a:xfrm>
                <a:prstGeom prst="line">
                  <a:avLst/>
                </a:prstGeom>
                <a:ln w="12700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7" name="Straight Connector 266">
                  <a:extLst>
                    <a:ext uri="{FF2B5EF4-FFF2-40B4-BE49-F238E27FC236}">
                      <a16:creationId xmlns:a16="http://schemas.microsoft.com/office/drawing/2014/main" id="{A6DC3264-EB6F-A04A-AB05-9D32BD3757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049520" y="5432216"/>
                  <a:ext cx="3359573" cy="0"/>
                </a:xfrm>
                <a:prstGeom prst="line">
                  <a:avLst/>
                </a:prstGeom>
                <a:ln w="12700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8" name="Straight Connector 267">
                  <a:extLst>
                    <a:ext uri="{FF2B5EF4-FFF2-40B4-BE49-F238E27FC236}">
                      <a16:creationId xmlns:a16="http://schemas.microsoft.com/office/drawing/2014/main" id="{DFAB3A2B-14D7-0844-9506-22866B17F28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049520" y="5598163"/>
                  <a:ext cx="3359573" cy="0"/>
                </a:xfrm>
                <a:prstGeom prst="line">
                  <a:avLst/>
                </a:prstGeom>
                <a:ln w="12700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9" name="Straight Connector 268">
                  <a:extLst>
                    <a:ext uri="{FF2B5EF4-FFF2-40B4-BE49-F238E27FC236}">
                      <a16:creationId xmlns:a16="http://schemas.microsoft.com/office/drawing/2014/main" id="{4AAC78CE-6265-F149-83B8-C1EBD687F12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049520" y="5764110"/>
                  <a:ext cx="3359573" cy="0"/>
                </a:xfrm>
                <a:prstGeom prst="line">
                  <a:avLst/>
                </a:prstGeom>
                <a:ln w="12700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0" name="Straight Connector 269">
                  <a:extLst>
                    <a:ext uri="{FF2B5EF4-FFF2-40B4-BE49-F238E27FC236}">
                      <a16:creationId xmlns:a16="http://schemas.microsoft.com/office/drawing/2014/main" id="{180619BC-1BD5-1148-A7ED-BA5A78A11B8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049520" y="5930057"/>
                  <a:ext cx="3359573" cy="0"/>
                </a:xfrm>
                <a:prstGeom prst="line">
                  <a:avLst/>
                </a:prstGeom>
                <a:ln w="12700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20" name="Group 319">
              <a:extLst>
                <a:ext uri="{FF2B5EF4-FFF2-40B4-BE49-F238E27FC236}">
                  <a16:creationId xmlns:a16="http://schemas.microsoft.com/office/drawing/2014/main" id="{EE3C44D6-9B74-F64B-9818-D91DA34D7062}"/>
                </a:ext>
              </a:extLst>
            </p:cNvPr>
            <p:cNvGrpSpPr/>
            <p:nvPr/>
          </p:nvGrpSpPr>
          <p:grpSpPr>
            <a:xfrm>
              <a:off x="5049519" y="3790527"/>
              <a:ext cx="3359573" cy="2357523"/>
              <a:chOff x="5049519" y="3790527"/>
              <a:chExt cx="3359573" cy="2357523"/>
            </a:xfrm>
          </p:grpSpPr>
          <p:grpSp>
            <p:nvGrpSpPr>
              <p:cNvPr id="271" name="Group 270">
                <a:extLst>
                  <a:ext uri="{FF2B5EF4-FFF2-40B4-BE49-F238E27FC236}">
                    <a16:creationId xmlns:a16="http://schemas.microsoft.com/office/drawing/2014/main" id="{115A5B04-B492-7040-9F67-B008A2DCCFEB}"/>
                  </a:ext>
                </a:extLst>
              </p:cNvPr>
              <p:cNvGrpSpPr/>
              <p:nvPr/>
            </p:nvGrpSpPr>
            <p:grpSpPr>
              <a:xfrm>
                <a:off x="5322340" y="3790529"/>
                <a:ext cx="2791971" cy="2357521"/>
                <a:chOff x="5168053" y="3828353"/>
                <a:chExt cx="2791971" cy="2133771"/>
              </a:xfrm>
            </p:grpSpPr>
            <p:cxnSp>
              <p:nvCxnSpPr>
                <p:cNvPr id="272" name="Straight Connector 271">
                  <a:extLst>
                    <a:ext uri="{FF2B5EF4-FFF2-40B4-BE49-F238E27FC236}">
                      <a16:creationId xmlns:a16="http://schemas.microsoft.com/office/drawing/2014/main" id="{76FA66B1-C66E-B54F-B9E6-04EC8DAA3C6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478272" y="3828353"/>
                  <a:ext cx="0" cy="2133771"/>
                </a:xfrm>
                <a:prstGeom prst="line">
                  <a:avLst/>
                </a:prstGeom>
                <a:ln>
                  <a:solidFill>
                    <a:srgbClr val="FFFF00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3" name="Straight Connector 272">
                  <a:extLst>
                    <a:ext uri="{FF2B5EF4-FFF2-40B4-BE49-F238E27FC236}">
                      <a16:creationId xmlns:a16="http://schemas.microsoft.com/office/drawing/2014/main" id="{B153FC8B-DB2A-AB42-B96B-A0BB8D15193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88491" y="3828353"/>
                  <a:ext cx="0" cy="2133771"/>
                </a:xfrm>
                <a:prstGeom prst="line">
                  <a:avLst/>
                </a:prstGeom>
                <a:ln>
                  <a:solidFill>
                    <a:srgbClr val="FFFF00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4" name="Straight Connector 273">
                  <a:extLst>
                    <a:ext uri="{FF2B5EF4-FFF2-40B4-BE49-F238E27FC236}">
                      <a16:creationId xmlns:a16="http://schemas.microsoft.com/office/drawing/2014/main" id="{CB7AA02F-769A-EC4B-9DA0-3DC2F7B3CAC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098710" y="3828353"/>
                  <a:ext cx="0" cy="2133771"/>
                </a:xfrm>
                <a:prstGeom prst="line">
                  <a:avLst/>
                </a:prstGeom>
                <a:ln>
                  <a:solidFill>
                    <a:srgbClr val="FFFF00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5" name="Straight Connector 274">
                  <a:extLst>
                    <a:ext uri="{FF2B5EF4-FFF2-40B4-BE49-F238E27FC236}">
                      <a16:creationId xmlns:a16="http://schemas.microsoft.com/office/drawing/2014/main" id="{17107126-F9CF-8544-A383-E950F8EBD8A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408929" y="3828353"/>
                  <a:ext cx="0" cy="2133771"/>
                </a:xfrm>
                <a:prstGeom prst="line">
                  <a:avLst/>
                </a:prstGeom>
                <a:ln>
                  <a:solidFill>
                    <a:srgbClr val="FFFF00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6" name="Straight Connector 275">
                  <a:extLst>
                    <a:ext uri="{FF2B5EF4-FFF2-40B4-BE49-F238E27FC236}">
                      <a16:creationId xmlns:a16="http://schemas.microsoft.com/office/drawing/2014/main" id="{0150863E-BC93-A943-AC90-5EE9727C6FE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719148" y="3828353"/>
                  <a:ext cx="0" cy="2133771"/>
                </a:xfrm>
                <a:prstGeom prst="line">
                  <a:avLst/>
                </a:prstGeom>
                <a:ln>
                  <a:solidFill>
                    <a:srgbClr val="FFFF00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7" name="Straight Connector 276">
                  <a:extLst>
                    <a:ext uri="{FF2B5EF4-FFF2-40B4-BE49-F238E27FC236}">
                      <a16:creationId xmlns:a16="http://schemas.microsoft.com/office/drawing/2014/main" id="{D8C05F01-1808-6B4D-872C-4B3F759F193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029367" y="3828353"/>
                  <a:ext cx="0" cy="2133771"/>
                </a:xfrm>
                <a:prstGeom prst="line">
                  <a:avLst/>
                </a:prstGeom>
                <a:ln>
                  <a:solidFill>
                    <a:srgbClr val="FFFF00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8" name="Straight Connector 277">
                  <a:extLst>
                    <a:ext uri="{FF2B5EF4-FFF2-40B4-BE49-F238E27FC236}">
                      <a16:creationId xmlns:a16="http://schemas.microsoft.com/office/drawing/2014/main" id="{D3498F42-3C86-3648-91C3-C3AC8ADA986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339586" y="3828353"/>
                  <a:ext cx="0" cy="2133771"/>
                </a:xfrm>
                <a:prstGeom prst="line">
                  <a:avLst/>
                </a:prstGeom>
                <a:ln>
                  <a:solidFill>
                    <a:srgbClr val="FFFF00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9" name="Straight Connector 278">
                  <a:extLst>
                    <a:ext uri="{FF2B5EF4-FFF2-40B4-BE49-F238E27FC236}">
                      <a16:creationId xmlns:a16="http://schemas.microsoft.com/office/drawing/2014/main" id="{E48C22A3-DDD9-1D4D-AC4B-312025082EF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649805" y="3828353"/>
                  <a:ext cx="0" cy="2133771"/>
                </a:xfrm>
                <a:prstGeom prst="line">
                  <a:avLst/>
                </a:prstGeom>
                <a:ln>
                  <a:solidFill>
                    <a:srgbClr val="FFFF00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0" name="Straight Connector 279">
                  <a:extLst>
                    <a:ext uri="{FF2B5EF4-FFF2-40B4-BE49-F238E27FC236}">
                      <a16:creationId xmlns:a16="http://schemas.microsoft.com/office/drawing/2014/main" id="{4A56C78D-B531-6847-BE14-1A5CB179E60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960024" y="3828353"/>
                  <a:ext cx="0" cy="2133771"/>
                </a:xfrm>
                <a:prstGeom prst="line">
                  <a:avLst/>
                </a:prstGeom>
                <a:ln>
                  <a:solidFill>
                    <a:srgbClr val="FFFF00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1" name="Straight Connector 280">
                  <a:extLst>
                    <a:ext uri="{FF2B5EF4-FFF2-40B4-BE49-F238E27FC236}">
                      <a16:creationId xmlns:a16="http://schemas.microsoft.com/office/drawing/2014/main" id="{79AD4A43-12CE-CE4F-9481-9808340CB8A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168053" y="3828353"/>
                  <a:ext cx="0" cy="2133771"/>
                </a:xfrm>
                <a:prstGeom prst="line">
                  <a:avLst/>
                </a:prstGeom>
                <a:ln>
                  <a:solidFill>
                    <a:srgbClr val="FFFF00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84" name="Group 283">
                <a:extLst>
                  <a:ext uri="{FF2B5EF4-FFF2-40B4-BE49-F238E27FC236}">
                    <a16:creationId xmlns:a16="http://schemas.microsoft.com/office/drawing/2014/main" id="{145EB076-561B-2C4A-93AD-06754506A77E}"/>
                  </a:ext>
                </a:extLst>
              </p:cNvPr>
              <p:cNvGrpSpPr/>
              <p:nvPr/>
            </p:nvGrpSpPr>
            <p:grpSpPr>
              <a:xfrm>
                <a:off x="5049519" y="4024261"/>
                <a:ext cx="3359573" cy="1825417"/>
                <a:chOff x="5049520" y="3938693"/>
                <a:chExt cx="3359573" cy="1825417"/>
              </a:xfrm>
            </p:grpSpPr>
            <p:cxnSp>
              <p:nvCxnSpPr>
                <p:cNvPr id="285" name="Straight Connector 284">
                  <a:extLst>
                    <a:ext uri="{FF2B5EF4-FFF2-40B4-BE49-F238E27FC236}">
                      <a16:creationId xmlns:a16="http://schemas.microsoft.com/office/drawing/2014/main" id="{522A6A9F-FC1E-974C-8AF8-B35505032AE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049520" y="3938693"/>
                  <a:ext cx="3359573" cy="0"/>
                </a:xfrm>
                <a:prstGeom prst="line">
                  <a:avLst/>
                </a:prstGeom>
                <a:ln>
                  <a:solidFill>
                    <a:srgbClr val="FFFF00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6" name="Straight Connector 285">
                  <a:extLst>
                    <a:ext uri="{FF2B5EF4-FFF2-40B4-BE49-F238E27FC236}">
                      <a16:creationId xmlns:a16="http://schemas.microsoft.com/office/drawing/2014/main" id="{BB96991A-7255-6B4C-8631-BDA79FB1AC9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049520" y="4104640"/>
                  <a:ext cx="3359573" cy="0"/>
                </a:xfrm>
                <a:prstGeom prst="line">
                  <a:avLst/>
                </a:prstGeom>
                <a:ln>
                  <a:solidFill>
                    <a:srgbClr val="FFFF00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7" name="Straight Connector 286">
                  <a:extLst>
                    <a:ext uri="{FF2B5EF4-FFF2-40B4-BE49-F238E27FC236}">
                      <a16:creationId xmlns:a16="http://schemas.microsoft.com/office/drawing/2014/main" id="{CE534643-6400-E545-8417-B0B1357EE4F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049520" y="4270587"/>
                  <a:ext cx="3359573" cy="0"/>
                </a:xfrm>
                <a:prstGeom prst="line">
                  <a:avLst/>
                </a:prstGeom>
                <a:ln>
                  <a:solidFill>
                    <a:srgbClr val="FFFF00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8" name="Straight Connector 287">
                  <a:extLst>
                    <a:ext uri="{FF2B5EF4-FFF2-40B4-BE49-F238E27FC236}">
                      <a16:creationId xmlns:a16="http://schemas.microsoft.com/office/drawing/2014/main" id="{6DFE8892-A504-4F42-B911-C8BD026CAA7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049520" y="4436534"/>
                  <a:ext cx="3359573" cy="0"/>
                </a:xfrm>
                <a:prstGeom prst="line">
                  <a:avLst/>
                </a:prstGeom>
                <a:ln>
                  <a:solidFill>
                    <a:srgbClr val="FFFF00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9" name="Straight Connector 288">
                  <a:extLst>
                    <a:ext uri="{FF2B5EF4-FFF2-40B4-BE49-F238E27FC236}">
                      <a16:creationId xmlns:a16="http://schemas.microsoft.com/office/drawing/2014/main" id="{EE17827F-6128-9241-B5CB-307A0769726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049520" y="4602481"/>
                  <a:ext cx="3359573" cy="0"/>
                </a:xfrm>
                <a:prstGeom prst="line">
                  <a:avLst/>
                </a:prstGeom>
                <a:ln>
                  <a:solidFill>
                    <a:srgbClr val="FFFF00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0" name="Straight Connector 289">
                  <a:extLst>
                    <a:ext uri="{FF2B5EF4-FFF2-40B4-BE49-F238E27FC236}">
                      <a16:creationId xmlns:a16="http://schemas.microsoft.com/office/drawing/2014/main" id="{640202A8-50D4-5842-9A58-0CC45CD4E3E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049520" y="4768428"/>
                  <a:ext cx="3359573" cy="0"/>
                </a:xfrm>
                <a:prstGeom prst="line">
                  <a:avLst/>
                </a:prstGeom>
                <a:ln>
                  <a:solidFill>
                    <a:srgbClr val="FFFF00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1" name="Straight Connector 290">
                  <a:extLst>
                    <a:ext uri="{FF2B5EF4-FFF2-40B4-BE49-F238E27FC236}">
                      <a16:creationId xmlns:a16="http://schemas.microsoft.com/office/drawing/2014/main" id="{D0EF28DB-EAE1-BD42-9B91-296CC6E3708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049520" y="4934375"/>
                  <a:ext cx="3359573" cy="0"/>
                </a:xfrm>
                <a:prstGeom prst="line">
                  <a:avLst/>
                </a:prstGeom>
                <a:ln>
                  <a:solidFill>
                    <a:srgbClr val="FFFF00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2" name="Straight Connector 291">
                  <a:extLst>
                    <a:ext uri="{FF2B5EF4-FFF2-40B4-BE49-F238E27FC236}">
                      <a16:creationId xmlns:a16="http://schemas.microsoft.com/office/drawing/2014/main" id="{7B274F70-8F2E-6D47-AB29-08B1D3A1C0D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049520" y="5100322"/>
                  <a:ext cx="3359573" cy="0"/>
                </a:xfrm>
                <a:prstGeom prst="line">
                  <a:avLst/>
                </a:prstGeom>
                <a:ln>
                  <a:solidFill>
                    <a:srgbClr val="FFFF00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3" name="Straight Connector 292">
                  <a:extLst>
                    <a:ext uri="{FF2B5EF4-FFF2-40B4-BE49-F238E27FC236}">
                      <a16:creationId xmlns:a16="http://schemas.microsoft.com/office/drawing/2014/main" id="{B04D778C-6C8D-5143-9D8A-5EF7836392B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049520" y="5266269"/>
                  <a:ext cx="3359573" cy="0"/>
                </a:xfrm>
                <a:prstGeom prst="line">
                  <a:avLst/>
                </a:prstGeom>
                <a:ln>
                  <a:solidFill>
                    <a:srgbClr val="FFFF00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4" name="Straight Connector 293">
                  <a:extLst>
                    <a:ext uri="{FF2B5EF4-FFF2-40B4-BE49-F238E27FC236}">
                      <a16:creationId xmlns:a16="http://schemas.microsoft.com/office/drawing/2014/main" id="{335274C8-2C3F-0F4E-9844-9E6A074ACBE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049520" y="5432216"/>
                  <a:ext cx="3359573" cy="0"/>
                </a:xfrm>
                <a:prstGeom prst="line">
                  <a:avLst/>
                </a:prstGeom>
                <a:ln>
                  <a:solidFill>
                    <a:srgbClr val="FFFF00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5" name="Straight Connector 294">
                  <a:extLst>
                    <a:ext uri="{FF2B5EF4-FFF2-40B4-BE49-F238E27FC236}">
                      <a16:creationId xmlns:a16="http://schemas.microsoft.com/office/drawing/2014/main" id="{0805A4CA-CA4E-AE47-B515-C4C30C82461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049520" y="5598163"/>
                  <a:ext cx="3359573" cy="0"/>
                </a:xfrm>
                <a:prstGeom prst="line">
                  <a:avLst/>
                </a:prstGeom>
                <a:ln>
                  <a:solidFill>
                    <a:srgbClr val="FFFF00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6" name="Straight Connector 295">
                  <a:extLst>
                    <a:ext uri="{FF2B5EF4-FFF2-40B4-BE49-F238E27FC236}">
                      <a16:creationId xmlns:a16="http://schemas.microsoft.com/office/drawing/2014/main" id="{D7F78598-442E-464B-9F20-D1B0187A303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049520" y="5764110"/>
                  <a:ext cx="3359573" cy="0"/>
                </a:xfrm>
                <a:prstGeom prst="line">
                  <a:avLst/>
                </a:prstGeom>
                <a:ln>
                  <a:solidFill>
                    <a:srgbClr val="FFFF00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98" name="Group 297">
                <a:extLst>
                  <a:ext uri="{FF2B5EF4-FFF2-40B4-BE49-F238E27FC236}">
                    <a16:creationId xmlns:a16="http://schemas.microsoft.com/office/drawing/2014/main" id="{541F37B0-861F-2F46-8047-18D679311DFC}"/>
                  </a:ext>
                </a:extLst>
              </p:cNvPr>
              <p:cNvGrpSpPr/>
              <p:nvPr/>
            </p:nvGrpSpPr>
            <p:grpSpPr>
              <a:xfrm>
                <a:off x="5404334" y="3790528"/>
                <a:ext cx="2791971" cy="2357521"/>
                <a:chOff x="5168053" y="3828353"/>
                <a:chExt cx="2791971" cy="2133771"/>
              </a:xfrm>
            </p:grpSpPr>
            <p:cxnSp>
              <p:nvCxnSpPr>
                <p:cNvPr id="299" name="Straight Connector 298">
                  <a:extLst>
                    <a:ext uri="{FF2B5EF4-FFF2-40B4-BE49-F238E27FC236}">
                      <a16:creationId xmlns:a16="http://schemas.microsoft.com/office/drawing/2014/main" id="{9F2D5558-9B54-FA46-B796-BA332F3E87F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478272" y="3828353"/>
                  <a:ext cx="0" cy="2133771"/>
                </a:xfrm>
                <a:prstGeom prst="line">
                  <a:avLst/>
                </a:prstGeom>
                <a:ln>
                  <a:solidFill>
                    <a:srgbClr val="FFFF00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0" name="Straight Connector 299">
                  <a:extLst>
                    <a:ext uri="{FF2B5EF4-FFF2-40B4-BE49-F238E27FC236}">
                      <a16:creationId xmlns:a16="http://schemas.microsoft.com/office/drawing/2014/main" id="{7B53739B-2F77-8A4F-A427-86CB9D36C81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88491" y="3828353"/>
                  <a:ext cx="0" cy="2133771"/>
                </a:xfrm>
                <a:prstGeom prst="line">
                  <a:avLst/>
                </a:prstGeom>
                <a:ln>
                  <a:solidFill>
                    <a:srgbClr val="FFFF00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1" name="Straight Connector 300">
                  <a:extLst>
                    <a:ext uri="{FF2B5EF4-FFF2-40B4-BE49-F238E27FC236}">
                      <a16:creationId xmlns:a16="http://schemas.microsoft.com/office/drawing/2014/main" id="{CCE58AE2-7C7C-B149-844C-5886F3370F6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098710" y="3828353"/>
                  <a:ext cx="0" cy="2133771"/>
                </a:xfrm>
                <a:prstGeom prst="line">
                  <a:avLst/>
                </a:prstGeom>
                <a:ln>
                  <a:solidFill>
                    <a:srgbClr val="FFFF00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2" name="Straight Connector 301">
                  <a:extLst>
                    <a:ext uri="{FF2B5EF4-FFF2-40B4-BE49-F238E27FC236}">
                      <a16:creationId xmlns:a16="http://schemas.microsoft.com/office/drawing/2014/main" id="{B06A6BE2-4EC4-B04D-9CEF-C1EDE6E747E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408929" y="3828353"/>
                  <a:ext cx="0" cy="2133771"/>
                </a:xfrm>
                <a:prstGeom prst="line">
                  <a:avLst/>
                </a:prstGeom>
                <a:ln>
                  <a:solidFill>
                    <a:srgbClr val="FFFF00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3" name="Straight Connector 302">
                  <a:extLst>
                    <a:ext uri="{FF2B5EF4-FFF2-40B4-BE49-F238E27FC236}">
                      <a16:creationId xmlns:a16="http://schemas.microsoft.com/office/drawing/2014/main" id="{2B3485D5-AA46-3244-A317-C842CB6AC87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719148" y="3828353"/>
                  <a:ext cx="0" cy="2133771"/>
                </a:xfrm>
                <a:prstGeom prst="line">
                  <a:avLst/>
                </a:prstGeom>
                <a:ln>
                  <a:solidFill>
                    <a:srgbClr val="FFFF00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4" name="Straight Connector 303">
                  <a:extLst>
                    <a:ext uri="{FF2B5EF4-FFF2-40B4-BE49-F238E27FC236}">
                      <a16:creationId xmlns:a16="http://schemas.microsoft.com/office/drawing/2014/main" id="{FD50E83F-DAD8-E145-80CB-65A21E8802B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029367" y="3828353"/>
                  <a:ext cx="0" cy="2133771"/>
                </a:xfrm>
                <a:prstGeom prst="line">
                  <a:avLst/>
                </a:prstGeom>
                <a:ln>
                  <a:solidFill>
                    <a:srgbClr val="FFFF00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5" name="Straight Connector 304">
                  <a:extLst>
                    <a:ext uri="{FF2B5EF4-FFF2-40B4-BE49-F238E27FC236}">
                      <a16:creationId xmlns:a16="http://schemas.microsoft.com/office/drawing/2014/main" id="{9CB2BAC1-799C-1A4D-986D-A56ABA44CDD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339586" y="3828353"/>
                  <a:ext cx="0" cy="2133771"/>
                </a:xfrm>
                <a:prstGeom prst="line">
                  <a:avLst/>
                </a:prstGeom>
                <a:ln>
                  <a:solidFill>
                    <a:srgbClr val="FFFF00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6" name="Straight Connector 305">
                  <a:extLst>
                    <a:ext uri="{FF2B5EF4-FFF2-40B4-BE49-F238E27FC236}">
                      <a16:creationId xmlns:a16="http://schemas.microsoft.com/office/drawing/2014/main" id="{3835E66D-F763-2245-B94E-D2EB48115BE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649805" y="3828353"/>
                  <a:ext cx="0" cy="2133771"/>
                </a:xfrm>
                <a:prstGeom prst="line">
                  <a:avLst/>
                </a:prstGeom>
                <a:ln>
                  <a:solidFill>
                    <a:srgbClr val="FFFF00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7" name="Straight Connector 306">
                  <a:extLst>
                    <a:ext uri="{FF2B5EF4-FFF2-40B4-BE49-F238E27FC236}">
                      <a16:creationId xmlns:a16="http://schemas.microsoft.com/office/drawing/2014/main" id="{F4E65238-761A-A248-8DE0-1B1F2C740C0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960024" y="3828353"/>
                  <a:ext cx="0" cy="2133771"/>
                </a:xfrm>
                <a:prstGeom prst="line">
                  <a:avLst/>
                </a:prstGeom>
                <a:ln>
                  <a:solidFill>
                    <a:srgbClr val="FFFF00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8" name="Straight Connector 307">
                  <a:extLst>
                    <a:ext uri="{FF2B5EF4-FFF2-40B4-BE49-F238E27FC236}">
                      <a16:creationId xmlns:a16="http://schemas.microsoft.com/office/drawing/2014/main" id="{1474C5B7-9223-EA4E-A060-741D08E0943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168053" y="3828353"/>
                  <a:ext cx="0" cy="2133771"/>
                </a:xfrm>
                <a:prstGeom prst="line">
                  <a:avLst/>
                </a:prstGeom>
                <a:ln>
                  <a:solidFill>
                    <a:srgbClr val="FFFF00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09" name="Group 308">
                <a:extLst>
                  <a:ext uri="{FF2B5EF4-FFF2-40B4-BE49-F238E27FC236}">
                    <a16:creationId xmlns:a16="http://schemas.microsoft.com/office/drawing/2014/main" id="{0922427E-3023-2741-970A-77D566424688}"/>
                  </a:ext>
                </a:extLst>
              </p:cNvPr>
              <p:cNvGrpSpPr/>
              <p:nvPr/>
            </p:nvGrpSpPr>
            <p:grpSpPr>
              <a:xfrm>
                <a:off x="5250047" y="3790527"/>
                <a:ext cx="2791971" cy="2357521"/>
                <a:chOff x="5168053" y="3828353"/>
                <a:chExt cx="2791971" cy="2133771"/>
              </a:xfrm>
            </p:grpSpPr>
            <p:cxnSp>
              <p:nvCxnSpPr>
                <p:cNvPr id="310" name="Straight Connector 309">
                  <a:extLst>
                    <a:ext uri="{FF2B5EF4-FFF2-40B4-BE49-F238E27FC236}">
                      <a16:creationId xmlns:a16="http://schemas.microsoft.com/office/drawing/2014/main" id="{76E68E59-06ED-D349-8B8D-4E89BB19085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478272" y="3828353"/>
                  <a:ext cx="0" cy="2133771"/>
                </a:xfrm>
                <a:prstGeom prst="line">
                  <a:avLst/>
                </a:prstGeom>
                <a:ln>
                  <a:solidFill>
                    <a:srgbClr val="FFFF00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1" name="Straight Connector 310">
                  <a:extLst>
                    <a:ext uri="{FF2B5EF4-FFF2-40B4-BE49-F238E27FC236}">
                      <a16:creationId xmlns:a16="http://schemas.microsoft.com/office/drawing/2014/main" id="{EF6A07A6-1A39-F242-A260-067A92E75DE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88491" y="3828353"/>
                  <a:ext cx="0" cy="2133771"/>
                </a:xfrm>
                <a:prstGeom prst="line">
                  <a:avLst/>
                </a:prstGeom>
                <a:ln>
                  <a:solidFill>
                    <a:srgbClr val="FFFF00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2" name="Straight Connector 311">
                  <a:extLst>
                    <a:ext uri="{FF2B5EF4-FFF2-40B4-BE49-F238E27FC236}">
                      <a16:creationId xmlns:a16="http://schemas.microsoft.com/office/drawing/2014/main" id="{CE6A28A3-A864-B340-8294-D1BF4950159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098710" y="3828353"/>
                  <a:ext cx="0" cy="2133771"/>
                </a:xfrm>
                <a:prstGeom prst="line">
                  <a:avLst/>
                </a:prstGeom>
                <a:ln>
                  <a:solidFill>
                    <a:srgbClr val="FFFF00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3" name="Straight Connector 312">
                  <a:extLst>
                    <a:ext uri="{FF2B5EF4-FFF2-40B4-BE49-F238E27FC236}">
                      <a16:creationId xmlns:a16="http://schemas.microsoft.com/office/drawing/2014/main" id="{7B853FE1-7156-C847-9E64-5978D9E1466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408929" y="3828353"/>
                  <a:ext cx="0" cy="2133771"/>
                </a:xfrm>
                <a:prstGeom prst="line">
                  <a:avLst/>
                </a:prstGeom>
                <a:ln>
                  <a:solidFill>
                    <a:srgbClr val="FFFF00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4" name="Straight Connector 313">
                  <a:extLst>
                    <a:ext uri="{FF2B5EF4-FFF2-40B4-BE49-F238E27FC236}">
                      <a16:creationId xmlns:a16="http://schemas.microsoft.com/office/drawing/2014/main" id="{533794E4-BF78-5D40-9B10-9D865CB18A0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719148" y="3828353"/>
                  <a:ext cx="0" cy="2133771"/>
                </a:xfrm>
                <a:prstGeom prst="line">
                  <a:avLst/>
                </a:prstGeom>
                <a:ln>
                  <a:solidFill>
                    <a:srgbClr val="FFFF00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5" name="Straight Connector 314">
                  <a:extLst>
                    <a:ext uri="{FF2B5EF4-FFF2-40B4-BE49-F238E27FC236}">
                      <a16:creationId xmlns:a16="http://schemas.microsoft.com/office/drawing/2014/main" id="{22E13533-38F9-B746-902F-3876EAD2A36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029367" y="3828353"/>
                  <a:ext cx="0" cy="2133771"/>
                </a:xfrm>
                <a:prstGeom prst="line">
                  <a:avLst/>
                </a:prstGeom>
                <a:ln>
                  <a:solidFill>
                    <a:srgbClr val="FFFF00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6" name="Straight Connector 315">
                  <a:extLst>
                    <a:ext uri="{FF2B5EF4-FFF2-40B4-BE49-F238E27FC236}">
                      <a16:creationId xmlns:a16="http://schemas.microsoft.com/office/drawing/2014/main" id="{D1054E40-1297-3E43-93C8-75848F49F2E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339586" y="3828353"/>
                  <a:ext cx="0" cy="2133771"/>
                </a:xfrm>
                <a:prstGeom prst="line">
                  <a:avLst/>
                </a:prstGeom>
                <a:ln>
                  <a:solidFill>
                    <a:srgbClr val="FFFF00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7" name="Straight Connector 316">
                  <a:extLst>
                    <a:ext uri="{FF2B5EF4-FFF2-40B4-BE49-F238E27FC236}">
                      <a16:creationId xmlns:a16="http://schemas.microsoft.com/office/drawing/2014/main" id="{67AFF64C-6ECD-1940-8FCA-B23A8D0AC3E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649805" y="3828353"/>
                  <a:ext cx="0" cy="2133771"/>
                </a:xfrm>
                <a:prstGeom prst="line">
                  <a:avLst/>
                </a:prstGeom>
                <a:ln>
                  <a:solidFill>
                    <a:srgbClr val="FFFF00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8" name="Straight Connector 317">
                  <a:extLst>
                    <a:ext uri="{FF2B5EF4-FFF2-40B4-BE49-F238E27FC236}">
                      <a16:creationId xmlns:a16="http://schemas.microsoft.com/office/drawing/2014/main" id="{4C056908-A84B-F849-B854-ED534FA1473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960024" y="3828353"/>
                  <a:ext cx="0" cy="2133771"/>
                </a:xfrm>
                <a:prstGeom prst="line">
                  <a:avLst/>
                </a:prstGeom>
                <a:ln>
                  <a:solidFill>
                    <a:srgbClr val="FFFF00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9" name="Straight Connector 318">
                  <a:extLst>
                    <a:ext uri="{FF2B5EF4-FFF2-40B4-BE49-F238E27FC236}">
                      <a16:creationId xmlns:a16="http://schemas.microsoft.com/office/drawing/2014/main" id="{43A32067-B36A-C347-BC92-D145A27F0EA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168053" y="3828353"/>
                  <a:ext cx="0" cy="2133771"/>
                </a:xfrm>
                <a:prstGeom prst="line">
                  <a:avLst/>
                </a:prstGeom>
                <a:ln>
                  <a:solidFill>
                    <a:srgbClr val="FFFF00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325" name="TextBox 324">
              <a:extLst>
                <a:ext uri="{FF2B5EF4-FFF2-40B4-BE49-F238E27FC236}">
                  <a16:creationId xmlns:a16="http://schemas.microsoft.com/office/drawing/2014/main" id="{975A3BA6-4B45-7A4B-857E-EF8FEF40D958}"/>
                </a:ext>
              </a:extLst>
            </p:cNvPr>
            <p:cNvSpPr txBox="1"/>
            <p:nvPr/>
          </p:nvSpPr>
          <p:spPr>
            <a:xfrm>
              <a:off x="7228992" y="3383199"/>
              <a:ext cx="11961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rgbClr val="FFFF00"/>
                  </a:solidFill>
                </a:rPr>
                <a:t>code block</a:t>
              </a:r>
            </a:p>
          </p:txBody>
        </p:sp>
        <p:sp>
          <p:nvSpPr>
            <p:cNvPr id="326" name="TextBox 325">
              <a:extLst>
                <a:ext uri="{FF2B5EF4-FFF2-40B4-BE49-F238E27FC236}">
                  <a16:creationId xmlns:a16="http://schemas.microsoft.com/office/drawing/2014/main" id="{36124B1A-5C77-E44F-96BA-6BA1F081BC01}"/>
                </a:ext>
              </a:extLst>
            </p:cNvPr>
            <p:cNvSpPr txBox="1"/>
            <p:nvPr/>
          </p:nvSpPr>
          <p:spPr>
            <a:xfrm>
              <a:off x="7222855" y="6263598"/>
              <a:ext cx="91242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chemeClr val="accent4"/>
                  </a:solidFill>
                </a:rPr>
                <a:t>precinct</a:t>
              </a:r>
            </a:p>
          </p:txBody>
        </p:sp>
        <p:cxnSp>
          <p:nvCxnSpPr>
            <p:cNvPr id="328" name="Straight Arrow Connector 327">
              <a:extLst>
                <a:ext uri="{FF2B5EF4-FFF2-40B4-BE49-F238E27FC236}">
                  <a16:creationId xmlns:a16="http://schemas.microsoft.com/office/drawing/2014/main" id="{10F46214-D329-4F45-9841-0F7220C9924C}"/>
                </a:ext>
              </a:extLst>
            </p:cNvPr>
            <p:cNvCxnSpPr>
              <a:cxnSpLocks/>
              <a:stCxn id="326" idx="0"/>
            </p:cNvCxnSpPr>
            <p:nvPr/>
          </p:nvCxnSpPr>
          <p:spPr>
            <a:xfrm flipH="1" flipV="1">
              <a:off x="7259155" y="5190498"/>
              <a:ext cx="419915" cy="1073100"/>
            </a:xfrm>
            <a:prstGeom prst="straightConnector1">
              <a:avLst/>
            </a:prstGeom>
            <a:ln w="3810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Arrow Connector 329">
              <a:extLst>
                <a:ext uri="{FF2B5EF4-FFF2-40B4-BE49-F238E27FC236}">
                  <a16:creationId xmlns:a16="http://schemas.microsoft.com/office/drawing/2014/main" id="{4223F660-044E-5742-9F11-6F177859DBCC}"/>
                </a:ext>
              </a:extLst>
            </p:cNvPr>
            <p:cNvCxnSpPr>
              <a:cxnSpLocks/>
              <a:stCxn id="325" idx="2"/>
            </p:cNvCxnSpPr>
            <p:nvPr/>
          </p:nvCxnSpPr>
          <p:spPr>
            <a:xfrm flipH="1">
              <a:off x="7222855" y="3690976"/>
              <a:ext cx="604218" cy="104185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39" name="Straight Arrow Connector 338">
            <a:extLst>
              <a:ext uri="{FF2B5EF4-FFF2-40B4-BE49-F238E27FC236}">
                <a16:creationId xmlns:a16="http://schemas.microsoft.com/office/drawing/2014/main" id="{DA082C16-F6DB-864A-8269-0E1767F1B0FE}"/>
              </a:ext>
            </a:extLst>
          </p:cNvPr>
          <p:cNvCxnSpPr>
            <a:stCxn id="29" idx="2"/>
          </p:cNvCxnSpPr>
          <p:nvPr/>
        </p:nvCxnSpPr>
        <p:spPr>
          <a:xfrm flipH="1">
            <a:off x="7017626" y="2643868"/>
            <a:ext cx="117077" cy="1465677"/>
          </a:xfrm>
          <a:prstGeom prst="straightConnector1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22738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E5883A0-51B8-7245-99C6-87C357AA4F3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Code-Stream Formation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AED5C92D-ECFF-E94B-98CF-147828398DB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7255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E5883A0-51B8-7245-99C6-87C357AA4F3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Modified SIZ marker for a single tile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AED5C92D-ECFF-E94B-98CF-147828398DB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7663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308668-3660-AD44-822B-B2E2E55E7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SIZ fields when all tiles are present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CC53D9-9FB7-B143-A9C0-6386CFCB00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2556" y="1085250"/>
            <a:ext cx="8359175" cy="2409173"/>
          </a:xfrm>
        </p:spPr>
        <p:txBody>
          <a:bodyPr>
            <a:normAutofit/>
          </a:bodyPr>
          <a:lstStyle/>
          <a:p>
            <a:r>
              <a:rPr lang="en-US" sz="1600" dirty="0"/>
              <a:t>SIZ fields under consideration</a:t>
            </a:r>
          </a:p>
          <a:p>
            <a:pPr lvl="1">
              <a:spcBef>
                <a:spcPts val="400"/>
              </a:spcBef>
            </a:pPr>
            <a:r>
              <a:rPr lang="en-US" sz="1400" dirty="0"/>
              <a:t>(XOsiz, YOsiz) – upper left corner of image area</a:t>
            </a:r>
          </a:p>
          <a:p>
            <a:pPr lvl="1">
              <a:spcBef>
                <a:spcPts val="400"/>
              </a:spcBef>
            </a:pPr>
            <a:r>
              <a:rPr lang="en-US" sz="1400" dirty="0"/>
              <a:t>(</a:t>
            </a:r>
            <a:r>
              <a:rPr lang="en-US" sz="1400" dirty="0" err="1"/>
              <a:t>Xsiz</a:t>
            </a:r>
            <a:r>
              <a:rPr lang="en-US" sz="1400" dirty="0"/>
              <a:t>, </a:t>
            </a:r>
            <a:r>
              <a:rPr lang="en-US" sz="1400" dirty="0" err="1"/>
              <a:t>Ysiz</a:t>
            </a:r>
            <a:r>
              <a:rPr lang="en-US" sz="1400" dirty="0"/>
              <a:t>) – lower left right of image area</a:t>
            </a:r>
          </a:p>
          <a:p>
            <a:pPr lvl="1">
              <a:spcBef>
                <a:spcPts val="400"/>
              </a:spcBef>
            </a:pPr>
            <a:r>
              <a:rPr lang="en-US" sz="1400" dirty="0"/>
              <a:t>(</a:t>
            </a:r>
            <a:r>
              <a:rPr lang="en-US" sz="1400" dirty="0" err="1"/>
              <a:t>XTOsiz</a:t>
            </a:r>
            <a:r>
              <a:rPr lang="en-US" sz="1400" dirty="0"/>
              <a:t>, </a:t>
            </a:r>
            <a:r>
              <a:rPr lang="en-US" sz="1400" dirty="0" err="1"/>
              <a:t>YTOsiz</a:t>
            </a:r>
            <a:r>
              <a:rPr lang="en-US" sz="1400" dirty="0"/>
              <a:t>) – upper left corner of first tile</a:t>
            </a:r>
          </a:p>
          <a:p>
            <a:pPr lvl="1">
              <a:spcBef>
                <a:spcPts val="400"/>
              </a:spcBef>
            </a:pPr>
            <a:r>
              <a:rPr lang="en-US" sz="1400" dirty="0"/>
              <a:t>(XTsiz, YTsiz) - dimensions of a single tile</a:t>
            </a:r>
          </a:p>
          <a:p>
            <a:r>
              <a:rPr lang="en-US" sz="1600" dirty="0"/>
              <a:t>Image area cannot extend beyond tiles</a:t>
            </a:r>
          </a:p>
          <a:p>
            <a:pPr lvl="1">
              <a:spcBef>
                <a:spcPts val="400"/>
              </a:spcBef>
            </a:pPr>
            <a:r>
              <a:rPr lang="en-US" sz="1400" dirty="0"/>
              <a:t>Determines number of tile rows/columns</a:t>
            </a:r>
          </a:p>
          <a:p>
            <a:pPr lvl="1">
              <a:spcBef>
                <a:spcPts val="400"/>
              </a:spcBef>
            </a:pPr>
            <a:endParaRPr lang="en-US" sz="1400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5D80F7F-4FF2-FD4C-8C56-12197CB82A62}"/>
              </a:ext>
            </a:extLst>
          </p:cNvPr>
          <p:cNvGrpSpPr/>
          <p:nvPr/>
        </p:nvGrpSpPr>
        <p:grpSpPr>
          <a:xfrm>
            <a:off x="3084843" y="3203974"/>
            <a:ext cx="5963439" cy="3654026"/>
            <a:chOff x="2672860" y="3197985"/>
            <a:chExt cx="5963439" cy="365402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DD44B4F-D42E-984E-9C7F-1172502E039E}"/>
                </a:ext>
              </a:extLst>
            </p:cNvPr>
            <p:cNvGrpSpPr/>
            <p:nvPr/>
          </p:nvGrpSpPr>
          <p:grpSpPr>
            <a:xfrm>
              <a:off x="2672860" y="3207931"/>
              <a:ext cx="4342643" cy="3413567"/>
              <a:chOff x="5144756" y="4334336"/>
              <a:chExt cx="2433455" cy="1794802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3B584DA5-E765-D046-81B2-65DAA458F4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637125" y="4654759"/>
                <a:ext cx="1822600" cy="1266707"/>
              </a:xfrm>
              <a:prstGeom prst="rect">
                <a:avLst/>
              </a:prstGeom>
              <a:ln w="28575">
                <a:solidFill>
                  <a:schemeClr val="tx1"/>
                </a:solidFill>
              </a:ln>
            </p:spPr>
          </p:pic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6C2C604A-9DAA-5E49-914A-CEFBB7977468}"/>
                  </a:ext>
                </a:extLst>
              </p:cNvPr>
              <p:cNvSpPr/>
              <p:nvPr/>
            </p:nvSpPr>
            <p:spPr>
              <a:xfrm>
                <a:off x="5144756" y="4334336"/>
                <a:ext cx="2314969" cy="1604011"/>
              </a:xfrm>
              <a:prstGeom prst="rect">
                <a:avLst/>
              </a:prstGeom>
              <a:noFill/>
              <a:ln w="28575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EDE34067-D04F-5B47-B96E-006667C3622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09022" y="4452358"/>
                <a:ext cx="0" cy="1660966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BE983A2B-BB84-2E4C-89C9-753777CDEB8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32085" y="4452358"/>
                <a:ext cx="0" cy="1660966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55F3CCEF-7053-B94B-8501-133FDC3147D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55148" y="4452358"/>
                <a:ext cx="0" cy="1660966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2002D4E7-97E9-1241-BE20-385E895AC2B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78211" y="4452358"/>
                <a:ext cx="0" cy="1660966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7188735E-9ACD-1841-A391-06CA602FC5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16062" y="4452358"/>
                <a:ext cx="2162149" cy="0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A0A07FF4-572C-E047-A5CE-7772E900943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09022" y="5011285"/>
                <a:ext cx="2169189" cy="0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B95D5D8B-8A2F-BD41-A2CB-261EF850B9F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01982" y="5570212"/>
                <a:ext cx="2176229" cy="0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5AAA8B63-7D67-A949-9F76-A6288C33388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01982" y="6129138"/>
                <a:ext cx="2176229" cy="0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75FDB8D-F0A6-E942-BA04-EAFBA8844B5D}"/>
                  </a:ext>
                </a:extLst>
              </p:cNvPr>
              <p:cNvSpPr txBox="1"/>
              <p:nvPr/>
            </p:nvSpPr>
            <p:spPr>
              <a:xfrm>
                <a:off x="5609668" y="4632348"/>
                <a:ext cx="387774" cy="2427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 dirty="0">
                    <a:solidFill>
                      <a:srgbClr val="92D050"/>
                    </a:solidFill>
                  </a:rPr>
                  <a:t>Tile 0</a:t>
                </a:r>
              </a:p>
              <a:p>
                <a:pPr algn="ctr"/>
                <a:r>
                  <a:rPr lang="en-US" sz="1200" b="1" dirty="0">
                    <a:solidFill>
                      <a:srgbClr val="92D050"/>
                    </a:solidFill>
                  </a:rPr>
                  <a:t>(0,0)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0505904-C355-6743-BCA8-E0B0008B52E2}"/>
                  </a:ext>
                </a:extLst>
              </p:cNvPr>
              <p:cNvSpPr txBox="1"/>
              <p:nvPr/>
            </p:nvSpPr>
            <p:spPr>
              <a:xfrm>
                <a:off x="6281960" y="4633683"/>
                <a:ext cx="387774" cy="2427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 dirty="0">
                    <a:solidFill>
                      <a:srgbClr val="92D050"/>
                    </a:solidFill>
                  </a:rPr>
                  <a:t>Tile 1</a:t>
                </a:r>
              </a:p>
              <a:p>
                <a:pPr algn="ctr"/>
                <a:r>
                  <a:rPr lang="en-US" sz="1200" b="1" dirty="0">
                    <a:solidFill>
                      <a:srgbClr val="92D050"/>
                    </a:solidFill>
                  </a:rPr>
                  <a:t>(1,0)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8C5672B-BEAC-C541-B2F0-CC729DBDA24A}"/>
                  </a:ext>
                </a:extLst>
              </p:cNvPr>
              <p:cNvSpPr txBox="1"/>
              <p:nvPr/>
            </p:nvSpPr>
            <p:spPr>
              <a:xfrm>
                <a:off x="6954252" y="4635018"/>
                <a:ext cx="387774" cy="2427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 dirty="0">
                    <a:solidFill>
                      <a:srgbClr val="92D050"/>
                    </a:solidFill>
                  </a:rPr>
                  <a:t>Tile 2</a:t>
                </a:r>
              </a:p>
              <a:p>
                <a:pPr algn="ctr"/>
                <a:r>
                  <a:rPr lang="en-US" sz="1200" b="1" dirty="0">
                    <a:solidFill>
                      <a:srgbClr val="92D050"/>
                    </a:solidFill>
                  </a:rPr>
                  <a:t>(2,0)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139E133-F0E8-DB40-A384-1C80B712EFC9}"/>
                  </a:ext>
                </a:extLst>
              </p:cNvPr>
              <p:cNvSpPr txBox="1"/>
              <p:nvPr/>
            </p:nvSpPr>
            <p:spPr>
              <a:xfrm>
                <a:off x="5616608" y="5155855"/>
                <a:ext cx="387774" cy="2427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 dirty="0">
                    <a:solidFill>
                      <a:srgbClr val="92D050"/>
                    </a:solidFill>
                  </a:rPr>
                  <a:t>Tile 3</a:t>
                </a:r>
              </a:p>
              <a:p>
                <a:pPr algn="ctr"/>
                <a:r>
                  <a:rPr lang="en-US" sz="1200" b="1" dirty="0">
                    <a:solidFill>
                      <a:srgbClr val="92D050"/>
                    </a:solidFill>
                  </a:rPr>
                  <a:t>(0,1)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508D4562-0ECE-2C43-B567-EFDEE5DD44C6}"/>
                  </a:ext>
                </a:extLst>
              </p:cNvPr>
              <p:cNvSpPr txBox="1"/>
              <p:nvPr/>
            </p:nvSpPr>
            <p:spPr>
              <a:xfrm>
                <a:off x="6288901" y="5157190"/>
                <a:ext cx="387774" cy="2427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 dirty="0">
                    <a:solidFill>
                      <a:srgbClr val="92D050"/>
                    </a:solidFill>
                  </a:rPr>
                  <a:t>Tile 4</a:t>
                </a:r>
              </a:p>
              <a:p>
                <a:pPr algn="ctr"/>
                <a:r>
                  <a:rPr lang="en-US" sz="1200" b="1" dirty="0">
                    <a:solidFill>
                      <a:srgbClr val="92D050"/>
                    </a:solidFill>
                  </a:rPr>
                  <a:t>(1,1)</a:t>
                </a: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B4ABE79-BFDC-234A-A9B2-2049770D4C9F}"/>
                  </a:ext>
                </a:extLst>
              </p:cNvPr>
              <p:cNvSpPr txBox="1"/>
              <p:nvPr/>
            </p:nvSpPr>
            <p:spPr>
              <a:xfrm>
                <a:off x="6961192" y="5158525"/>
                <a:ext cx="387774" cy="2427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 dirty="0">
                    <a:solidFill>
                      <a:srgbClr val="92D050"/>
                    </a:solidFill>
                  </a:rPr>
                  <a:t>Tile 5</a:t>
                </a:r>
              </a:p>
              <a:p>
                <a:pPr algn="ctr"/>
                <a:r>
                  <a:rPr lang="en-US" sz="1200" b="1" dirty="0">
                    <a:solidFill>
                      <a:srgbClr val="92D050"/>
                    </a:solidFill>
                  </a:rPr>
                  <a:t>(2,1)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104DBE8-6B02-A64B-901F-62F159CE8BCC}"/>
                  </a:ext>
                </a:extLst>
              </p:cNvPr>
              <p:cNvSpPr txBox="1"/>
              <p:nvPr/>
            </p:nvSpPr>
            <p:spPr>
              <a:xfrm>
                <a:off x="5623548" y="5679362"/>
                <a:ext cx="387774" cy="2427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 dirty="0">
                    <a:solidFill>
                      <a:srgbClr val="92D050"/>
                    </a:solidFill>
                  </a:rPr>
                  <a:t>Tile 6</a:t>
                </a:r>
              </a:p>
              <a:p>
                <a:pPr algn="ctr"/>
                <a:r>
                  <a:rPr lang="en-US" sz="1200" b="1" dirty="0">
                    <a:solidFill>
                      <a:srgbClr val="92D050"/>
                    </a:solidFill>
                  </a:rPr>
                  <a:t>(0,2)</a:t>
                </a: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0076F402-E829-4741-92F6-9F0238770903}"/>
                  </a:ext>
                </a:extLst>
              </p:cNvPr>
              <p:cNvSpPr txBox="1"/>
              <p:nvPr/>
            </p:nvSpPr>
            <p:spPr>
              <a:xfrm>
                <a:off x="6295841" y="5680697"/>
                <a:ext cx="387774" cy="2427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 dirty="0">
                    <a:solidFill>
                      <a:srgbClr val="92D050"/>
                    </a:solidFill>
                  </a:rPr>
                  <a:t>Tile 7</a:t>
                </a:r>
              </a:p>
              <a:p>
                <a:pPr algn="ctr"/>
                <a:r>
                  <a:rPr lang="en-US" sz="1200" b="1" dirty="0">
                    <a:solidFill>
                      <a:srgbClr val="92D050"/>
                    </a:solidFill>
                  </a:rPr>
                  <a:t>(1,2)</a:t>
                </a: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BCA7D7C0-59A5-0E41-BB1D-8839463D4A81}"/>
                  </a:ext>
                </a:extLst>
              </p:cNvPr>
              <p:cNvSpPr txBox="1"/>
              <p:nvPr/>
            </p:nvSpPr>
            <p:spPr>
              <a:xfrm>
                <a:off x="6968132" y="5682032"/>
                <a:ext cx="387774" cy="2427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 dirty="0">
                    <a:solidFill>
                      <a:srgbClr val="92D050"/>
                    </a:solidFill>
                  </a:rPr>
                  <a:t>Tile 8</a:t>
                </a:r>
              </a:p>
              <a:p>
                <a:pPr algn="ctr"/>
                <a:r>
                  <a:rPr lang="en-US" sz="1200" b="1" dirty="0">
                    <a:solidFill>
                      <a:srgbClr val="92D050"/>
                    </a:solidFill>
                  </a:rPr>
                  <a:t>(2,2)</a:t>
                </a:r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68915AC-BA28-1942-8747-D0E650E2DD20}"/>
                </a:ext>
              </a:extLst>
            </p:cNvPr>
            <p:cNvSpPr txBox="1"/>
            <p:nvPr/>
          </p:nvSpPr>
          <p:spPr>
            <a:xfrm>
              <a:off x="3239195" y="3549065"/>
              <a:ext cx="111280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b="1" dirty="0"/>
                <a:t>(XOsiz, YOsiz)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F05C8E12-7615-574A-A34B-7BDB1D6270DC}"/>
                </a:ext>
              </a:extLst>
            </p:cNvPr>
            <p:cNvSpPr txBox="1"/>
            <p:nvPr/>
          </p:nvSpPr>
          <p:spPr>
            <a:xfrm>
              <a:off x="6040157" y="6237471"/>
              <a:ext cx="846707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b="1" dirty="0"/>
                <a:t>(</a:t>
              </a:r>
              <a:r>
                <a:rPr lang="en-US" sz="1050" b="1" dirty="0" err="1"/>
                <a:t>Xsiz</a:t>
              </a:r>
              <a:r>
                <a:rPr lang="en-US" sz="1050" b="1" dirty="0"/>
                <a:t>, </a:t>
              </a:r>
              <a:r>
                <a:rPr lang="en-US" sz="1050" b="1" dirty="0" err="1"/>
                <a:t>Ysiz</a:t>
              </a:r>
              <a:r>
                <a:rPr lang="en-US" sz="1050" b="1" dirty="0"/>
                <a:t>)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0465EF99-C7BC-8549-B240-BAF5F333E420}"/>
                </a:ext>
              </a:extLst>
            </p:cNvPr>
            <p:cNvSpPr txBox="1"/>
            <p:nvPr/>
          </p:nvSpPr>
          <p:spPr>
            <a:xfrm>
              <a:off x="2923100" y="3197985"/>
              <a:ext cx="1186543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b="1" dirty="0">
                  <a:solidFill>
                    <a:srgbClr val="92D050"/>
                  </a:solidFill>
                </a:rPr>
                <a:t>(</a:t>
              </a:r>
              <a:r>
                <a:rPr lang="en-US" sz="1050" b="1" dirty="0" err="1">
                  <a:solidFill>
                    <a:srgbClr val="92D050"/>
                  </a:solidFill>
                </a:rPr>
                <a:t>XTOsiz</a:t>
              </a:r>
              <a:r>
                <a:rPr lang="en-US" sz="1050" b="1" dirty="0">
                  <a:solidFill>
                    <a:srgbClr val="92D050"/>
                  </a:solidFill>
                </a:rPr>
                <a:t>, </a:t>
              </a:r>
              <a:r>
                <a:rPr lang="en-US" sz="1050" b="1" dirty="0" err="1">
                  <a:solidFill>
                    <a:srgbClr val="92D050"/>
                  </a:solidFill>
                </a:rPr>
                <a:t>YTOsiz</a:t>
              </a:r>
              <a:r>
                <a:rPr lang="en-US" sz="1050" b="1" dirty="0">
                  <a:solidFill>
                    <a:srgbClr val="92D050"/>
                  </a:solidFill>
                </a:rPr>
                <a:t>)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B5CF2417-42C2-8F41-81AF-2F58FCF27E14}"/>
                </a:ext>
              </a:extLst>
            </p:cNvPr>
            <p:cNvSpPr txBox="1"/>
            <p:nvPr/>
          </p:nvSpPr>
          <p:spPr>
            <a:xfrm>
              <a:off x="6422231" y="6598095"/>
              <a:ext cx="2214068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b="1" dirty="0">
                  <a:solidFill>
                    <a:srgbClr val="92D050"/>
                  </a:solidFill>
                </a:rPr>
                <a:t>(</a:t>
              </a:r>
              <a:r>
                <a:rPr lang="en-US" sz="1050" b="1" dirty="0" err="1">
                  <a:solidFill>
                    <a:srgbClr val="92D050"/>
                  </a:solidFill>
                </a:rPr>
                <a:t>XTOsiz</a:t>
              </a:r>
              <a:r>
                <a:rPr lang="en-US" sz="1050" b="1" dirty="0">
                  <a:solidFill>
                    <a:srgbClr val="92D050"/>
                  </a:solidFill>
                </a:rPr>
                <a:t> + 3XTsiz, </a:t>
              </a:r>
              <a:r>
                <a:rPr lang="en-US" sz="1050" b="1" dirty="0" err="1">
                  <a:solidFill>
                    <a:srgbClr val="92D050"/>
                  </a:solidFill>
                </a:rPr>
                <a:t>YTOsiz</a:t>
              </a:r>
              <a:r>
                <a:rPr lang="en-US" sz="1050" b="1" dirty="0">
                  <a:solidFill>
                    <a:srgbClr val="92D050"/>
                  </a:solidFill>
                </a:rPr>
                <a:t> + 3YTsz)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940286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308668-3660-AD44-822B-B2E2E55E7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SIZ fields for Tile 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CC53D9-9FB7-B143-A9C0-6386CFCB00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2556" y="1085250"/>
            <a:ext cx="8359175" cy="2738971"/>
          </a:xfrm>
        </p:spPr>
        <p:txBody>
          <a:bodyPr>
            <a:normAutofit/>
          </a:bodyPr>
          <a:lstStyle/>
          <a:p>
            <a:r>
              <a:rPr lang="en-US" dirty="0"/>
              <a:t>Image area needs to be restricted to tile of interest</a:t>
            </a:r>
          </a:p>
          <a:p>
            <a:pPr lvl="1"/>
            <a:r>
              <a:rPr lang="en-US" dirty="0"/>
              <a:t>Upper Left corner of image area is ok</a:t>
            </a:r>
          </a:p>
          <a:p>
            <a:pPr lvl="1"/>
            <a:r>
              <a:rPr lang="en-US" dirty="0"/>
              <a:t>Lower Right corner of image area</a:t>
            </a:r>
          </a:p>
          <a:p>
            <a:pPr lvl="2"/>
            <a:r>
              <a:rPr lang="en-US" dirty="0" err="1"/>
              <a:t>Xsiz</a:t>
            </a:r>
            <a:r>
              <a:rPr lang="en-US" baseline="-25000" dirty="0" err="1"/>
              <a:t>new</a:t>
            </a:r>
            <a:r>
              <a:rPr lang="en-US" dirty="0"/>
              <a:t> = </a:t>
            </a:r>
            <a:r>
              <a:rPr lang="en-US" dirty="0" err="1"/>
              <a:t>XTOsiz</a:t>
            </a:r>
            <a:r>
              <a:rPr lang="en-US" dirty="0"/>
              <a:t> + XTsiz</a:t>
            </a:r>
          </a:p>
          <a:p>
            <a:pPr lvl="2"/>
            <a:r>
              <a:rPr lang="en-US" dirty="0" err="1"/>
              <a:t>Ysiz</a:t>
            </a:r>
            <a:r>
              <a:rPr lang="en-US" baseline="-25000" dirty="0" err="1"/>
              <a:t>new</a:t>
            </a:r>
            <a:r>
              <a:rPr lang="en-US" dirty="0"/>
              <a:t> = </a:t>
            </a:r>
            <a:r>
              <a:rPr lang="en-US" dirty="0" err="1"/>
              <a:t>YTOsiz</a:t>
            </a:r>
            <a:r>
              <a:rPr lang="en-US" dirty="0"/>
              <a:t> + YTsiz</a:t>
            </a:r>
          </a:p>
          <a:p>
            <a:pPr lvl="1"/>
            <a:r>
              <a:rPr lang="en-US" dirty="0"/>
              <a:t>Upper Left corner of first tile is ok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C611E53B-1E5A-7549-93B6-3DAA1A6A6D2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9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450661" y="3811733"/>
            <a:ext cx="3252537" cy="2409173"/>
          </a:xfrm>
          <a:prstGeom prst="rect">
            <a:avLst/>
          </a:prstGeom>
          <a:ln w="28575">
            <a:noFill/>
          </a:ln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27DFC0BD-2DF7-2E48-87AD-574031822763}"/>
              </a:ext>
            </a:extLst>
          </p:cNvPr>
          <p:cNvSpPr/>
          <p:nvPr/>
        </p:nvSpPr>
        <p:spPr>
          <a:xfrm>
            <a:off x="4572000" y="3202315"/>
            <a:ext cx="4131198" cy="3050698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AE61375-BD0E-4A45-9249-44320CA7D634}"/>
              </a:ext>
            </a:extLst>
          </p:cNvPr>
          <p:cNvSpPr txBox="1"/>
          <p:nvPr/>
        </p:nvSpPr>
        <p:spPr>
          <a:xfrm>
            <a:off x="5081155" y="3553221"/>
            <a:ext cx="111280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/>
              <a:t>(XOsiz, YOsiz)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F481C3A-83C3-C14C-8CF2-61F28F370ABC}"/>
              </a:ext>
            </a:extLst>
          </p:cNvPr>
          <p:cNvSpPr txBox="1"/>
          <p:nvPr/>
        </p:nvSpPr>
        <p:spPr>
          <a:xfrm>
            <a:off x="4822240" y="3192369"/>
            <a:ext cx="118654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rgbClr val="92D050"/>
                </a:solidFill>
              </a:rPr>
              <a:t>(</a:t>
            </a:r>
            <a:r>
              <a:rPr lang="en-US" sz="1050" b="1" dirty="0" err="1">
                <a:solidFill>
                  <a:srgbClr val="92D050"/>
                </a:solidFill>
              </a:rPr>
              <a:t>XTOsiz</a:t>
            </a:r>
            <a:r>
              <a:rPr lang="en-US" sz="1050" b="1" dirty="0">
                <a:solidFill>
                  <a:srgbClr val="92D050"/>
                </a:solidFill>
              </a:rPr>
              <a:t>, </a:t>
            </a:r>
            <a:r>
              <a:rPr lang="en-US" sz="1050" b="1" dirty="0" err="1">
                <a:solidFill>
                  <a:srgbClr val="92D050"/>
                </a:solidFill>
              </a:rPr>
              <a:t>YTOsiz</a:t>
            </a:r>
            <a:r>
              <a:rPr lang="en-US" sz="1050" b="1" dirty="0">
                <a:solidFill>
                  <a:srgbClr val="92D050"/>
                </a:solidFill>
              </a:rPr>
              <a:t>)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D4AC18C-95CE-3E42-A3D4-562AF7D92E17}"/>
              </a:ext>
            </a:extLst>
          </p:cNvPr>
          <p:cNvSpPr txBox="1"/>
          <p:nvPr/>
        </p:nvSpPr>
        <p:spPr>
          <a:xfrm>
            <a:off x="5605906" y="4531783"/>
            <a:ext cx="209544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/>
              <a:t>(</a:t>
            </a:r>
            <a:r>
              <a:rPr lang="en-US" sz="1050" b="1" dirty="0" err="1"/>
              <a:t>XTOsiz</a:t>
            </a:r>
            <a:r>
              <a:rPr lang="en-US" sz="1050" b="1" dirty="0"/>
              <a:t> + XTsiz, </a:t>
            </a:r>
            <a:r>
              <a:rPr lang="en-US" sz="1050" b="1" dirty="0" err="1"/>
              <a:t>YTOsiz</a:t>
            </a:r>
            <a:r>
              <a:rPr lang="en-US" sz="1050" b="1" dirty="0"/>
              <a:t> + YTsiz)</a:t>
            </a:r>
          </a:p>
        </p:txBody>
      </p:sp>
      <p:pic>
        <p:nvPicPr>
          <p:cNvPr id="66" name="Picture 65">
            <a:extLst>
              <a:ext uri="{FF2B5EF4-FFF2-40B4-BE49-F238E27FC236}">
                <a16:creationId xmlns:a16="http://schemas.microsoft.com/office/drawing/2014/main" id="{B5B52804-C5A8-4547-823E-3D9BA85C6B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r="72247" b="72372"/>
          <a:stretch/>
        </p:blipFill>
        <p:spPr>
          <a:xfrm>
            <a:off x="5431273" y="3824223"/>
            <a:ext cx="902673" cy="665594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94FDDA9-FB27-6E4E-B3DD-9758120B6AC7}"/>
              </a:ext>
            </a:extLst>
          </p:cNvPr>
          <p:cNvSpPr/>
          <p:nvPr/>
        </p:nvSpPr>
        <p:spPr>
          <a:xfrm>
            <a:off x="5081156" y="3424343"/>
            <a:ext cx="1273456" cy="1077318"/>
          </a:xfrm>
          <a:prstGeom prst="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4D12CF5-80E7-B045-9973-E6106A661C0F}"/>
              </a:ext>
            </a:extLst>
          </p:cNvPr>
          <p:cNvSpPr txBox="1"/>
          <p:nvPr/>
        </p:nvSpPr>
        <p:spPr>
          <a:xfrm>
            <a:off x="5401663" y="3769110"/>
            <a:ext cx="692005" cy="461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92D050"/>
                </a:solidFill>
              </a:rPr>
              <a:t>Tile 0</a:t>
            </a:r>
          </a:p>
          <a:p>
            <a:pPr algn="ctr"/>
            <a:r>
              <a:rPr lang="en-US" sz="1200" b="1" dirty="0">
                <a:solidFill>
                  <a:srgbClr val="92D050"/>
                </a:solidFill>
              </a:rPr>
              <a:t>(0,0)</a:t>
            </a:r>
          </a:p>
        </p:txBody>
      </p:sp>
    </p:spTree>
    <p:extLst>
      <p:ext uri="{BB962C8B-B14F-4D97-AF65-F5344CB8AC3E}">
        <p14:creationId xmlns:p14="http://schemas.microsoft.com/office/powerpoint/2010/main" val="15780475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308668-3660-AD44-822B-B2E2E55E7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SIZ fields for Tile 1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0D2A66E-6A53-0646-96E1-57CD0CDFEA57}"/>
              </a:ext>
            </a:extLst>
          </p:cNvPr>
          <p:cNvGrpSpPr/>
          <p:nvPr/>
        </p:nvGrpSpPr>
        <p:grpSpPr>
          <a:xfrm>
            <a:off x="4655696" y="3249944"/>
            <a:ext cx="4194766" cy="3073407"/>
            <a:chOff x="566017" y="3129364"/>
            <a:chExt cx="4194766" cy="3073407"/>
          </a:xfrm>
        </p:grpSpPr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C611E53B-1E5A-7549-93B6-3DAA1A6A6D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19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444678" y="3761491"/>
              <a:ext cx="3252537" cy="2409173"/>
            </a:xfrm>
            <a:prstGeom prst="rect">
              <a:avLst/>
            </a:prstGeom>
            <a:ln w="28575">
              <a:noFill/>
            </a:ln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7DFC0BD-2DF7-2E48-87AD-574031822763}"/>
                </a:ext>
              </a:extLst>
            </p:cNvPr>
            <p:cNvSpPr/>
            <p:nvPr/>
          </p:nvSpPr>
          <p:spPr>
            <a:xfrm>
              <a:off x="566017" y="3152073"/>
              <a:ext cx="4131198" cy="3050698"/>
            </a:xfrm>
            <a:prstGeom prst="rect">
              <a:avLst/>
            </a:prstGeom>
            <a:noFill/>
            <a:ln w="28575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F481C3A-83C3-C14C-8CF2-61F28F370ABC}"/>
                </a:ext>
              </a:extLst>
            </p:cNvPr>
            <p:cNvSpPr txBox="1"/>
            <p:nvPr/>
          </p:nvSpPr>
          <p:spPr>
            <a:xfrm>
              <a:off x="1935388" y="3129364"/>
              <a:ext cx="1568058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b="1" dirty="0">
                  <a:solidFill>
                    <a:srgbClr val="92D050"/>
                  </a:solidFill>
                </a:rPr>
                <a:t>(</a:t>
              </a:r>
              <a:r>
                <a:rPr lang="en-US" sz="1050" b="1" dirty="0" err="1">
                  <a:solidFill>
                    <a:srgbClr val="92D050"/>
                  </a:solidFill>
                </a:rPr>
                <a:t>XTOsiz+XTsiz</a:t>
              </a:r>
              <a:r>
                <a:rPr lang="en-US" sz="1050" b="1" dirty="0">
                  <a:solidFill>
                    <a:srgbClr val="92D050"/>
                  </a:solidFill>
                </a:rPr>
                <a:t>, </a:t>
              </a:r>
              <a:r>
                <a:rPr lang="en-US" sz="1050" b="1" dirty="0" err="1">
                  <a:solidFill>
                    <a:srgbClr val="92D050"/>
                  </a:solidFill>
                </a:rPr>
                <a:t>YTOsiz</a:t>
              </a:r>
              <a:r>
                <a:rPr lang="en-US" sz="1050" b="1" dirty="0">
                  <a:solidFill>
                    <a:srgbClr val="92D050"/>
                  </a:solidFill>
                </a:rPr>
                <a:t>)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0D4AC18C-95CE-3E42-A3D4-562AF7D92E17}"/>
                </a:ext>
              </a:extLst>
            </p:cNvPr>
            <p:cNvSpPr txBox="1"/>
            <p:nvPr/>
          </p:nvSpPr>
          <p:spPr>
            <a:xfrm>
              <a:off x="2546715" y="4460230"/>
              <a:ext cx="2214068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b="1" dirty="0"/>
                <a:t>(</a:t>
              </a:r>
              <a:r>
                <a:rPr lang="en-US" sz="1050" b="1" dirty="0" err="1"/>
                <a:t>XTOsiz</a:t>
              </a:r>
              <a:r>
                <a:rPr lang="en-US" sz="1050" b="1" dirty="0"/>
                <a:t> + 2XTsiz, </a:t>
              </a:r>
              <a:r>
                <a:rPr lang="en-US" sz="1050" b="1" dirty="0" err="1"/>
                <a:t>YTOsiz</a:t>
              </a:r>
              <a:r>
                <a:rPr lang="en-US" sz="1050" b="1" dirty="0"/>
                <a:t> + YTsiz)</a:t>
              </a:r>
            </a:p>
          </p:txBody>
        </p:sp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B5B52804-C5A8-4547-823E-3D9BA85C6B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 l="28135" r="32712" b="72372"/>
            <a:stretch/>
          </p:blipFill>
          <p:spPr>
            <a:xfrm>
              <a:off x="2340376" y="3773981"/>
              <a:ext cx="1273457" cy="665594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94FDDA9-FB27-6E4E-B3DD-9758120B6AC7}"/>
                </a:ext>
              </a:extLst>
            </p:cNvPr>
            <p:cNvSpPr/>
            <p:nvPr/>
          </p:nvSpPr>
          <p:spPr>
            <a:xfrm>
              <a:off x="2340377" y="3382912"/>
              <a:ext cx="1273456" cy="1077318"/>
            </a:xfrm>
            <a:prstGeom prst="rect">
              <a:avLst/>
            </a:prstGeom>
            <a:noFill/>
            <a:ln w="28575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A4D12CF5-80E7-B045-9973-E6106A661C0F}"/>
                </a:ext>
              </a:extLst>
            </p:cNvPr>
            <p:cNvSpPr txBox="1"/>
            <p:nvPr/>
          </p:nvSpPr>
          <p:spPr>
            <a:xfrm>
              <a:off x="2599115" y="3691530"/>
              <a:ext cx="692005" cy="461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92D050"/>
                  </a:solidFill>
                </a:rPr>
                <a:t>Tile 1</a:t>
              </a:r>
            </a:p>
            <a:p>
              <a:pPr algn="ctr"/>
              <a:r>
                <a:rPr lang="en-US" sz="1200" b="1" dirty="0">
                  <a:solidFill>
                    <a:srgbClr val="92D050"/>
                  </a:solidFill>
                </a:rPr>
                <a:t>(0,1)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4288BFBB-B1C0-DC41-89E5-0FB8646C645B}"/>
                </a:ext>
              </a:extLst>
            </p:cNvPr>
            <p:cNvSpPr txBox="1"/>
            <p:nvPr/>
          </p:nvSpPr>
          <p:spPr>
            <a:xfrm>
              <a:off x="748963" y="3586804"/>
              <a:ext cx="1627369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b="1" dirty="0"/>
                <a:t>(</a:t>
              </a:r>
              <a:r>
                <a:rPr lang="en-US" sz="1050" b="1" dirty="0" err="1"/>
                <a:t>XTOsiz</a:t>
              </a:r>
              <a:r>
                <a:rPr lang="en-US" sz="1050" b="1" dirty="0"/>
                <a:t> + XTsiz, YOsiz)</a:t>
              </a:r>
            </a:p>
          </p:txBody>
        </p:sp>
      </p:grpSp>
      <p:sp>
        <p:nvSpPr>
          <p:cNvPr id="69" name="Content Placeholder 2">
            <a:extLst>
              <a:ext uri="{FF2B5EF4-FFF2-40B4-BE49-F238E27FC236}">
                <a16:creationId xmlns:a16="http://schemas.microsoft.com/office/drawing/2014/main" id="{4ADDF63A-8845-CD41-97EC-FD8E847D4E76}"/>
              </a:ext>
            </a:extLst>
          </p:cNvPr>
          <p:cNvSpPr txBox="1">
            <a:spLocks/>
          </p:cNvSpPr>
          <p:nvPr/>
        </p:nvSpPr>
        <p:spPr>
          <a:xfrm>
            <a:off x="91251" y="1035650"/>
            <a:ext cx="8359175" cy="4682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635000" indent="-277813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tabLst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971550" indent="-238125" algn="l" defTabSz="457200" rtl="0" eaLnBrk="1" latinLnBrk="0" hangingPunct="1">
              <a:spcBef>
                <a:spcPts val="8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tabLst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258888" indent="-238125" algn="l" defTabSz="457200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tabLst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1547813" indent="-238125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tabLst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dirty="0"/>
              <a:t>Image area needs to be restricted to tile of interest</a:t>
            </a:r>
          </a:p>
          <a:p>
            <a:pPr lvl="1"/>
            <a:r>
              <a:rPr lang="en-US" dirty="0"/>
              <a:t>Upper Left corner of image area</a:t>
            </a:r>
          </a:p>
          <a:p>
            <a:pPr lvl="2">
              <a:spcBef>
                <a:spcPts val="400"/>
              </a:spcBef>
            </a:pPr>
            <a:r>
              <a:rPr lang="en-US" dirty="0" err="1"/>
              <a:t>XOsiz</a:t>
            </a:r>
            <a:r>
              <a:rPr lang="en-US" baseline="-25000" dirty="0" err="1"/>
              <a:t>new</a:t>
            </a:r>
            <a:r>
              <a:rPr lang="en-US" dirty="0"/>
              <a:t> = </a:t>
            </a:r>
            <a:r>
              <a:rPr lang="en-US" dirty="0" err="1"/>
              <a:t>XTOsiz</a:t>
            </a:r>
            <a:r>
              <a:rPr lang="en-US" dirty="0"/>
              <a:t> + XTsiz</a:t>
            </a:r>
          </a:p>
          <a:p>
            <a:pPr lvl="2">
              <a:spcBef>
                <a:spcPts val="400"/>
              </a:spcBef>
            </a:pPr>
            <a:r>
              <a:rPr lang="en-US" dirty="0" err="1"/>
              <a:t>YOsiz</a:t>
            </a:r>
            <a:r>
              <a:rPr lang="en-US" baseline="-25000" dirty="0" err="1"/>
              <a:t>new</a:t>
            </a:r>
            <a:r>
              <a:rPr lang="en-US" dirty="0"/>
              <a:t> = YOsiz</a:t>
            </a:r>
          </a:p>
          <a:p>
            <a:pPr lvl="1"/>
            <a:r>
              <a:rPr lang="en-US" dirty="0"/>
              <a:t>Lower Right corner of image area</a:t>
            </a:r>
          </a:p>
          <a:p>
            <a:pPr lvl="2">
              <a:spcBef>
                <a:spcPts val="400"/>
              </a:spcBef>
            </a:pPr>
            <a:r>
              <a:rPr lang="en-US" dirty="0" err="1"/>
              <a:t>Xsiz</a:t>
            </a:r>
            <a:r>
              <a:rPr lang="en-US" baseline="-25000" dirty="0" err="1"/>
              <a:t>new</a:t>
            </a:r>
            <a:r>
              <a:rPr lang="en-US" dirty="0"/>
              <a:t> = </a:t>
            </a:r>
            <a:r>
              <a:rPr lang="en-US" dirty="0" err="1"/>
              <a:t>XTOsiz</a:t>
            </a:r>
            <a:r>
              <a:rPr lang="en-US" dirty="0"/>
              <a:t> + 2XTsiz</a:t>
            </a:r>
          </a:p>
          <a:p>
            <a:pPr lvl="2">
              <a:spcBef>
                <a:spcPts val="400"/>
              </a:spcBef>
            </a:pPr>
            <a:r>
              <a:rPr lang="en-US" dirty="0" err="1"/>
              <a:t>Ysiz</a:t>
            </a:r>
            <a:r>
              <a:rPr lang="en-US" baseline="-25000" dirty="0" err="1"/>
              <a:t>new</a:t>
            </a:r>
            <a:r>
              <a:rPr lang="en-US" dirty="0"/>
              <a:t> = </a:t>
            </a:r>
            <a:r>
              <a:rPr lang="en-US" dirty="0" err="1"/>
              <a:t>YTOsiz</a:t>
            </a:r>
            <a:r>
              <a:rPr lang="en-US" dirty="0"/>
              <a:t> + YTsiz</a:t>
            </a:r>
          </a:p>
          <a:p>
            <a:pPr lvl="1"/>
            <a:r>
              <a:rPr lang="en-US" dirty="0"/>
              <a:t>Upper Left corner of first tile</a:t>
            </a:r>
          </a:p>
          <a:p>
            <a:pPr lvl="2">
              <a:spcBef>
                <a:spcPts val="400"/>
              </a:spcBef>
            </a:pPr>
            <a:r>
              <a:rPr lang="en-US" dirty="0" err="1"/>
              <a:t>XTOsiz</a:t>
            </a:r>
            <a:r>
              <a:rPr lang="en-US" baseline="-25000" dirty="0" err="1"/>
              <a:t>new</a:t>
            </a:r>
            <a:r>
              <a:rPr lang="en-US" dirty="0"/>
              <a:t> = </a:t>
            </a:r>
            <a:r>
              <a:rPr lang="en-US" dirty="0" err="1"/>
              <a:t>XTOsiz</a:t>
            </a:r>
            <a:r>
              <a:rPr lang="en-US" dirty="0"/>
              <a:t> + XTsiz</a:t>
            </a:r>
          </a:p>
          <a:p>
            <a:pPr lvl="2">
              <a:spcBef>
                <a:spcPts val="400"/>
              </a:spcBef>
            </a:pPr>
            <a:r>
              <a:rPr lang="en-US" dirty="0" err="1"/>
              <a:t>YTOsiz</a:t>
            </a:r>
            <a:r>
              <a:rPr lang="en-US" baseline="-25000" dirty="0" err="1"/>
              <a:t>new</a:t>
            </a:r>
            <a:r>
              <a:rPr lang="en-US" dirty="0"/>
              <a:t> = </a:t>
            </a:r>
            <a:r>
              <a:rPr lang="en-US" dirty="0" err="1"/>
              <a:t>YTOsiz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54975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Content Placeholder 2">
            <a:extLst>
              <a:ext uri="{FF2B5EF4-FFF2-40B4-BE49-F238E27FC236}">
                <a16:creationId xmlns:a16="http://schemas.microsoft.com/office/drawing/2014/main" id="{4ADDF63A-8845-CD41-97EC-FD8E847D4E76}"/>
              </a:ext>
            </a:extLst>
          </p:cNvPr>
          <p:cNvSpPr txBox="1">
            <a:spLocks/>
          </p:cNvSpPr>
          <p:nvPr/>
        </p:nvSpPr>
        <p:spPr>
          <a:xfrm>
            <a:off x="91251" y="1035650"/>
            <a:ext cx="8359175" cy="32381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635000" indent="-277813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tabLst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971550" indent="-238125" algn="l" defTabSz="457200" rtl="0" eaLnBrk="1" latinLnBrk="0" hangingPunct="1">
              <a:spcBef>
                <a:spcPts val="8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tabLst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258888" indent="-238125" algn="l" defTabSz="457200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tabLst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1547813" indent="-238125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tabLst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dirty="0"/>
              <a:t>Image area needs to be restricted to tile of interest</a:t>
            </a:r>
          </a:p>
          <a:p>
            <a:pPr lvl="1"/>
            <a:r>
              <a:rPr lang="en-US" dirty="0"/>
              <a:t>Upper Left corner of image area</a:t>
            </a:r>
          </a:p>
          <a:p>
            <a:pPr lvl="2">
              <a:spcBef>
                <a:spcPts val="400"/>
              </a:spcBef>
            </a:pPr>
            <a:r>
              <a:rPr lang="en-US" dirty="0" err="1"/>
              <a:t>XOsiz</a:t>
            </a:r>
            <a:r>
              <a:rPr lang="en-US" baseline="-25000" dirty="0" err="1"/>
              <a:t>new</a:t>
            </a:r>
            <a:r>
              <a:rPr lang="en-US" dirty="0"/>
              <a:t> = </a:t>
            </a:r>
            <a:r>
              <a:rPr lang="en-US" dirty="0" err="1"/>
              <a:t>XTOsiz</a:t>
            </a:r>
            <a:r>
              <a:rPr lang="en-US" dirty="0"/>
              <a:t> + 2XTsiz</a:t>
            </a:r>
          </a:p>
          <a:p>
            <a:pPr lvl="2">
              <a:spcBef>
                <a:spcPts val="400"/>
              </a:spcBef>
            </a:pPr>
            <a:r>
              <a:rPr lang="en-US" dirty="0" err="1"/>
              <a:t>YOsiz</a:t>
            </a:r>
            <a:r>
              <a:rPr lang="en-US" baseline="-25000" dirty="0" err="1"/>
              <a:t>new</a:t>
            </a:r>
            <a:r>
              <a:rPr lang="en-US" dirty="0"/>
              <a:t> = YOsiz</a:t>
            </a:r>
          </a:p>
          <a:p>
            <a:pPr lvl="1"/>
            <a:r>
              <a:rPr lang="en-US" dirty="0"/>
              <a:t>Lower Right corner of image area</a:t>
            </a:r>
          </a:p>
          <a:p>
            <a:pPr lvl="2">
              <a:spcBef>
                <a:spcPts val="400"/>
              </a:spcBef>
            </a:pPr>
            <a:r>
              <a:rPr lang="en-US" dirty="0" err="1"/>
              <a:t>Xsiz</a:t>
            </a:r>
            <a:r>
              <a:rPr lang="en-US" baseline="-25000" dirty="0" err="1"/>
              <a:t>new</a:t>
            </a:r>
            <a:r>
              <a:rPr lang="en-US" dirty="0"/>
              <a:t> = </a:t>
            </a:r>
            <a:r>
              <a:rPr lang="en-US" dirty="0" err="1"/>
              <a:t>Xsiz</a:t>
            </a:r>
            <a:endParaRPr lang="en-US" dirty="0"/>
          </a:p>
          <a:p>
            <a:pPr lvl="2">
              <a:spcBef>
                <a:spcPts val="400"/>
              </a:spcBef>
            </a:pPr>
            <a:r>
              <a:rPr lang="en-US" dirty="0" err="1"/>
              <a:t>Ysiz</a:t>
            </a:r>
            <a:r>
              <a:rPr lang="en-US" baseline="-25000" dirty="0" err="1"/>
              <a:t>new</a:t>
            </a:r>
            <a:r>
              <a:rPr lang="en-US" dirty="0"/>
              <a:t> = </a:t>
            </a:r>
            <a:r>
              <a:rPr lang="en-US" dirty="0" err="1"/>
              <a:t>YTOsiz</a:t>
            </a:r>
            <a:r>
              <a:rPr lang="en-US" dirty="0"/>
              <a:t> + YTsiz</a:t>
            </a:r>
          </a:p>
          <a:p>
            <a:pPr lvl="1"/>
            <a:r>
              <a:rPr lang="en-US" dirty="0"/>
              <a:t>Upper Left corner of first tile</a:t>
            </a:r>
          </a:p>
          <a:p>
            <a:pPr lvl="2">
              <a:spcBef>
                <a:spcPts val="400"/>
              </a:spcBef>
            </a:pPr>
            <a:r>
              <a:rPr lang="en-US" dirty="0" err="1"/>
              <a:t>XTOsiz</a:t>
            </a:r>
            <a:r>
              <a:rPr lang="en-US" baseline="-25000" dirty="0" err="1"/>
              <a:t>new</a:t>
            </a:r>
            <a:r>
              <a:rPr lang="en-US" dirty="0"/>
              <a:t> = </a:t>
            </a:r>
            <a:r>
              <a:rPr lang="en-US" dirty="0" err="1"/>
              <a:t>XTOsiz</a:t>
            </a:r>
            <a:r>
              <a:rPr lang="en-US" dirty="0"/>
              <a:t> + 2XTsiz</a:t>
            </a:r>
          </a:p>
          <a:p>
            <a:pPr lvl="2">
              <a:spcBef>
                <a:spcPts val="400"/>
              </a:spcBef>
            </a:pPr>
            <a:r>
              <a:rPr lang="en-US" dirty="0" err="1"/>
              <a:t>YTOsiz</a:t>
            </a:r>
            <a:r>
              <a:rPr lang="en-US" baseline="-25000" dirty="0" err="1"/>
              <a:t>new</a:t>
            </a:r>
            <a:r>
              <a:rPr lang="en-US" dirty="0"/>
              <a:t> = </a:t>
            </a:r>
            <a:r>
              <a:rPr lang="en-US" dirty="0" err="1"/>
              <a:t>YTOsiz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308668-3660-AD44-822B-B2E2E55E7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SIZ fields for Tile 2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C611E53B-1E5A-7549-93B6-3DAA1A6A6D2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9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534357" y="3882071"/>
            <a:ext cx="3252537" cy="2409173"/>
          </a:xfrm>
          <a:prstGeom prst="rect">
            <a:avLst/>
          </a:prstGeom>
          <a:ln w="28575">
            <a:noFill/>
          </a:ln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27DFC0BD-2DF7-2E48-87AD-574031822763}"/>
              </a:ext>
            </a:extLst>
          </p:cNvPr>
          <p:cNvSpPr/>
          <p:nvPr/>
        </p:nvSpPr>
        <p:spPr>
          <a:xfrm>
            <a:off x="4655696" y="3272653"/>
            <a:ext cx="4131198" cy="3050698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F481C3A-83C3-C14C-8CF2-61F28F370ABC}"/>
              </a:ext>
            </a:extLst>
          </p:cNvPr>
          <p:cNvSpPr txBox="1"/>
          <p:nvPr/>
        </p:nvSpPr>
        <p:spPr>
          <a:xfrm>
            <a:off x="6817972" y="3250024"/>
            <a:ext cx="164339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rgbClr val="92D050"/>
                </a:solidFill>
              </a:rPr>
              <a:t>(XTOsiz+2XTsiz, </a:t>
            </a:r>
            <a:r>
              <a:rPr lang="en-US" sz="1050" b="1" dirty="0" err="1">
                <a:solidFill>
                  <a:srgbClr val="92D050"/>
                </a:solidFill>
              </a:rPr>
              <a:t>YTOsiz</a:t>
            </a:r>
            <a:r>
              <a:rPr lang="en-US" sz="1050" b="1" dirty="0">
                <a:solidFill>
                  <a:srgbClr val="92D050"/>
                </a:solidFill>
              </a:rPr>
              <a:t>)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D4AC18C-95CE-3E42-A3D4-562AF7D92E17}"/>
              </a:ext>
            </a:extLst>
          </p:cNvPr>
          <p:cNvSpPr txBox="1"/>
          <p:nvPr/>
        </p:nvSpPr>
        <p:spPr>
          <a:xfrm>
            <a:off x="7385821" y="4630937"/>
            <a:ext cx="146706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/>
              <a:t>(</a:t>
            </a:r>
            <a:r>
              <a:rPr lang="en-US" sz="1050" b="1" dirty="0" err="1"/>
              <a:t>Xsiz</a:t>
            </a:r>
            <a:r>
              <a:rPr lang="en-US" sz="1050" b="1" dirty="0"/>
              <a:t>, </a:t>
            </a:r>
            <a:r>
              <a:rPr lang="en-US" sz="1050" b="1" dirty="0" err="1"/>
              <a:t>YTOsiz</a:t>
            </a:r>
            <a:r>
              <a:rPr lang="en-US" sz="1050" b="1" dirty="0"/>
              <a:t> + YTsiz)</a:t>
            </a:r>
          </a:p>
        </p:txBody>
      </p:sp>
      <p:pic>
        <p:nvPicPr>
          <p:cNvPr id="66" name="Picture 65">
            <a:extLst>
              <a:ext uri="{FF2B5EF4-FFF2-40B4-BE49-F238E27FC236}">
                <a16:creationId xmlns:a16="http://schemas.microsoft.com/office/drawing/2014/main" id="{B5B52804-C5A8-4547-823E-3D9BA85C6B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67288" r="-598" b="72372"/>
          <a:stretch/>
        </p:blipFill>
        <p:spPr>
          <a:xfrm>
            <a:off x="7703512" y="3894561"/>
            <a:ext cx="1083382" cy="665594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94FDDA9-FB27-6E4E-B3DD-9758120B6AC7}"/>
              </a:ext>
            </a:extLst>
          </p:cNvPr>
          <p:cNvSpPr/>
          <p:nvPr/>
        </p:nvSpPr>
        <p:spPr>
          <a:xfrm>
            <a:off x="7703512" y="3514391"/>
            <a:ext cx="1273456" cy="1077318"/>
          </a:xfrm>
          <a:prstGeom prst="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4D12CF5-80E7-B045-9973-E6106A661C0F}"/>
              </a:ext>
            </a:extLst>
          </p:cNvPr>
          <p:cNvSpPr txBox="1"/>
          <p:nvPr/>
        </p:nvSpPr>
        <p:spPr>
          <a:xfrm>
            <a:off x="7926655" y="3955301"/>
            <a:ext cx="692005" cy="461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92D050"/>
                </a:solidFill>
              </a:rPr>
              <a:t>Tile 2</a:t>
            </a:r>
          </a:p>
          <a:p>
            <a:pPr algn="ctr"/>
            <a:r>
              <a:rPr lang="en-US" sz="1200" b="1" dirty="0">
                <a:solidFill>
                  <a:srgbClr val="92D050"/>
                </a:solidFill>
              </a:rPr>
              <a:t>(0,2)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4288BFBB-B1C0-DC41-89E5-0FB8646C645B}"/>
              </a:ext>
            </a:extLst>
          </p:cNvPr>
          <p:cNvSpPr txBox="1"/>
          <p:nvPr/>
        </p:nvSpPr>
        <p:spPr>
          <a:xfrm>
            <a:off x="5985853" y="3767603"/>
            <a:ext cx="166423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/>
              <a:t>(</a:t>
            </a:r>
            <a:r>
              <a:rPr lang="en-US" sz="1050" b="1" dirty="0" err="1"/>
              <a:t>XTOsiz</a:t>
            </a:r>
            <a:r>
              <a:rPr lang="en-US" sz="1050" b="1" dirty="0"/>
              <a:t> + 2XTsiz, YOsiz)</a:t>
            </a:r>
          </a:p>
        </p:txBody>
      </p:sp>
    </p:spTree>
    <p:extLst>
      <p:ext uri="{BB962C8B-B14F-4D97-AF65-F5344CB8AC3E}">
        <p14:creationId xmlns:p14="http://schemas.microsoft.com/office/powerpoint/2010/main" val="5180103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Content Placeholder 2">
            <a:extLst>
              <a:ext uri="{FF2B5EF4-FFF2-40B4-BE49-F238E27FC236}">
                <a16:creationId xmlns:a16="http://schemas.microsoft.com/office/drawing/2014/main" id="{4ADDF63A-8845-CD41-97EC-FD8E847D4E76}"/>
              </a:ext>
            </a:extLst>
          </p:cNvPr>
          <p:cNvSpPr txBox="1">
            <a:spLocks/>
          </p:cNvSpPr>
          <p:nvPr/>
        </p:nvSpPr>
        <p:spPr>
          <a:xfrm>
            <a:off x="91251" y="1035650"/>
            <a:ext cx="8359175" cy="32381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635000" indent="-277813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tabLst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971550" indent="-238125" algn="l" defTabSz="457200" rtl="0" eaLnBrk="1" latinLnBrk="0" hangingPunct="1">
              <a:spcBef>
                <a:spcPts val="8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tabLst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258888" indent="-238125" algn="l" defTabSz="457200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tabLst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1547813" indent="-238125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tabLst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dirty="0"/>
              <a:t>Image area needs to be restricted to tile of interest</a:t>
            </a:r>
          </a:p>
          <a:p>
            <a:pPr lvl="1"/>
            <a:r>
              <a:rPr lang="en-US" dirty="0"/>
              <a:t>Upper Left corner of image area</a:t>
            </a:r>
          </a:p>
          <a:p>
            <a:pPr lvl="2">
              <a:spcBef>
                <a:spcPts val="400"/>
              </a:spcBef>
            </a:pPr>
            <a:r>
              <a:rPr lang="en-US" dirty="0" err="1"/>
              <a:t>XOsiz</a:t>
            </a:r>
            <a:r>
              <a:rPr lang="en-US" baseline="-25000" dirty="0" err="1"/>
              <a:t>new</a:t>
            </a:r>
            <a:r>
              <a:rPr lang="en-US" dirty="0"/>
              <a:t> = </a:t>
            </a:r>
            <a:r>
              <a:rPr lang="en-US" dirty="0" err="1"/>
              <a:t>XTOsiz</a:t>
            </a:r>
            <a:r>
              <a:rPr lang="en-US" dirty="0"/>
              <a:t> + 2XTsiz</a:t>
            </a:r>
          </a:p>
          <a:p>
            <a:pPr lvl="2">
              <a:spcBef>
                <a:spcPts val="400"/>
              </a:spcBef>
            </a:pPr>
            <a:r>
              <a:rPr lang="en-US" dirty="0" err="1"/>
              <a:t>YOsiz</a:t>
            </a:r>
            <a:r>
              <a:rPr lang="en-US" baseline="-25000" dirty="0" err="1"/>
              <a:t>new</a:t>
            </a:r>
            <a:r>
              <a:rPr lang="en-US" dirty="0"/>
              <a:t> = </a:t>
            </a:r>
            <a:r>
              <a:rPr lang="en-US" dirty="0" err="1"/>
              <a:t>YTOsiz</a:t>
            </a:r>
            <a:r>
              <a:rPr lang="en-US" dirty="0"/>
              <a:t> + 2YTsiz</a:t>
            </a:r>
          </a:p>
          <a:p>
            <a:pPr lvl="1"/>
            <a:r>
              <a:rPr lang="en-US" dirty="0"/>
              <a:t>Lower Right corner of image area is ok</a:t>
            </a:r>
          </a:p>
          <a:p>
            <a:pPr lvl="1"/>
            <a:r>
              <a:rPr lang="en-US" dirty="0"/>
              <a:t>Upper Left corner of first tile</a:t>
            </a:r>
          </a:p>
          <a:p>
            <a:pPr lvl="2">
              <a:spcBef>
                <a:spcPts val="400"/>
              </a:spcBef>
            </a:pPr>
            <a:r>
              <a:rPr lang="en-US" dirty="0" err="1"/>
              <a:t>XTOsiz</a:t>
            </a:r>
            <a:r>
              <a:rPr lang="en-US" baseline="-25000" dirty="0" err="1"/>
              <a:t>new</a:t>
            </a:r>
            <a:r>
              <a:rPr lang="en-US" dirty="0"/>
              <a:t> = </a:t>
            </a:r>
            <a:r>
              <a:rPr lang="en-US" dirty="0" err="1"/>
              <a:t>XTOsiz</a:t>
            </a:r>
            <a:r>
              <a:rPr lang="en-US" dirty="0"/>
              <a:t> + 2XTsiz</a:t>
            </a:r>
          </a:p>
          <a:p>
            <a:pPr lvl="2">
              <a:spcBef>
                <a:spcPts val="400"/>
              </a:spcBef>
            </a:pPr>
            <a:r>
              <a:rPr lang="en-US" dirty="0" err="1"/>
              <a:t>YTOsiz</a:t>
            </a:r>
            <a:r>
              <a:rPr lang="en-US" baseline="-25000" dirty="0" err="1"/>
              <a:t>new</a:t>
            </a:r>
            <a:r>
              <a:rPr lang="en-US" dirty="0"/>
              <a:t> = </a:t>
            </a:r>
            <a:r>
              <a:rPr lang="en-US" dirty="0" err="1"/>
              <a:t>YTOsiz</a:t>
            </a:r>
            <a:r>
              <a:rPr lang="en-US" dirty="0"/>
              <a:t> + 2YTsiz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308668-3660-AD44-822B-B2E2E55E7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SIZ fields for Tile 8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C611E53B-1E5A-7549-93B6-3DAA1A6A6D2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9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07815" y="3801684"/>
            <a:ext cx="3252537" cy="2409173"/>
          </a:xfrm>
          <a:prstGeom prst="rect">
            <a:avLst/>
          </a:prstGeom>
          <a:ln w="28575">
            <a:noFill/>
          </a:ln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27DFC0BD-2DF7-2E48-87AD-574031822763}"/>
              </a:ext>
            </a:extLst>
          </p:cNvPr>
          <p:cNvSpPr/>
          <p:nvPr/>
        </p:nvSpPr>
        <p:spPr>
          <a:xfrm>
            <a:off x="4129154" y="3192266"/>
            <a:ext cx="4131198" cy="3050698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F481C3A-83C3-C14C-8CF2-61F28F370ABC}"/>
              </a:ext>
            </a:extLst>
          </p:cNvPr>
          <p:cNvSpPr txBox="1"/>
          <p:nvPr/>
        </p:nvSpPr>
        <p:spPr>
          <a:xfrm>
            <a:off x="6291430" y="3169637"/>
            <a:ext cx="164339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rgbClr val="92D050"/>
                </a:solidFill>
              </a:rPr>
              <a:t>(XTOsiz+2XTsiz, </a:t>
            </a:r>
            <a:r>
              <a:rPr lang="en-US" sz="1050" b="1" dirty="0" err="1">
                <a:solidFill>
                  <a:srgbClr val="92D050"/>
                </a:solidFill>
              </a:rPr>
              <a:t>YTOsiz</a:t>
            </a:r>
            <a:r>
              <a:rPr lang="en-US" sz="1050" b="1" dirty="0">
                <a:solidFill>
                  <a:srgbClr val="92D050"/>
                </a:solidFill>
              </a:rPr>
              <a:t>)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D4AC18C-95CE-3E42-A3D4-562AF7D92E17}"/>
              </a:ext>
            </a:extLst>
          </p:cNvPr>
          <p:cNvSpPr txBox="1"/>
          <p:nvPr/>
        </p:nvSpPr>
        <p:spPr>
          <a:xfrm>
            <a:off x="7540090" y="6238874"/>
            <a:ext cx="84670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/>
              <a:t>(</a:t>
            </a:r>
            <a:r>
              <a:rPr lang="en-US" sz="1050" b="1" dirty="0" err="1"/>
              <a:t>Xsiz</a:t>
            </a:r>
            <a:r>
              <a:rPr lang="en-US" sz="1050" b="1" dirty="0"/>
              <a:t>, </a:t>
            </a:r>
            <a:r>
              <a:rPr lang="en-US" sz="1050" b="1" dirty="0" err="1"/>
              <a:t>Ysiz</a:t>
            </a:r>
            <a:r>
              <a:rPr lang="en-US" sz="1050" b="1" dirty="0"/>
              <a:t>)</a:t>
            </a:r>
          </a:p>
        </p:txBody>
      </p:sp>
      <p:pic>
        <p:nvPicPr>
          <p:cNvPr id="66" name="Picture 65">
            <a:extLst>
              <a:ext uri="{FF2B5EF4-FFF2-40B4-BE49-F238E27FC236}">
                <a16:creationId xmlns:a16="http://schemas.microsoft.com/office/drawing/2014/main" id="{B5B52804-C5A8-4547-823E-3D9BA85C6B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67288" t="71949" r="-598" b="-1"/>
          <a:stretch/>
        </p:blipFill>
        <p:spPr>
          <a:xfrm>
            <a:off x="7176970" y="5547528"/>
            <a:ext cx="1083382" cy="675818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A4D12CF5-80E7-B045-9973-E6106A661C0F}"/>
              </a:ext>
            </a:extLst>
          </p:cNvPr>
          <p:cNvSpPr txBox="1"/>
          <p:nvPr/>
        </p:nvSpPr>
        <p:spPr>
          <a:xfrm>
            <a:off x="7467695" y="5797354"/>
            <a:ext cx="692005" cy="461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92D050"/>
                </a:solidFill>
              </a:rPr>
              <a:t>Tile 8</a:t>
            </a:r>
          </a:p>
          <a:p>
            <a:pPr algn="ctr"/>
            <a:r>
              <a:rPr lang="en-US" sz="1200" b="1" dirty="0">
                <a:solidFill>
                  <a:srgbClr val="92D050"/>
                </a:solidFill>
              </a:rPr>
              <a:t>(2,2)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4288BFBB-B1C0-DC41-89E5-0FB8646C645B}"/>
              </a:ext>
            </a:extLst>
          </p:cNvPr>
          <p:cNvSpPr txBox="1"/>
          <p:nvPr/>
        </p:nvSpPr>
        <p:spPr>
          <a:xfrm>
            <a:off x="5913572" y="5253353"/>
            <a:ext cx="224612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/>
              <a:t>(</a:t>
            </a:r>
            <a:r>
              <a:rPr lang="en-US" sz="1050" b="1" dirty="0" err="1"/>
              <a:t>XTOsiz</a:t>
            </a:r>
            <a:r>
              <a:rPr lang="en-US" sz="1050" b="1" dirty="0"/>
              <a:t> + 2XTsiz, </a:t>
            </a:r>
            <a:r>
              <a:rPr lang="en-US" sz="1050" b="1" dirty="0" err="1"/>
              <a:t>YTOsiz</a:t>
            </a:r>
            <a:r>
              <a:rPr lang="en-US" sz="1050" b="1" dirty="0"/>
              <a:t> + 2YTsiz)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03CECA5-B28D-4941-B2D9-0B38C51AFD79}"/>
              </a:ext>
            </a:extLst>
          </p:cNvPr>
          <p:cNvSpPr/>
          <p:nvPr/>
        </p:nvSpPr>
        <p:spPr>
          <a:xfrm>
            <a:off x="7176970" y="5547528"/>
            <a:ext cx="1273456" cy="1077318"/>
          </a:xfrm>
          <a:prstGeom prst="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5365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E5883A0-51B8-7245-99C6-87C357AA4F3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Image Partitioning </a:t>
            </a:r>
            <a:r>
              <a:rPr lang="en-US" sz="3200" b="0" dirty="0"/>
              <a:t>(including </a:t>
            </a:r>
            <a:r>
              <a:rPr lang="en-US" sz="3200" b="0" dirty="0" err="1"/>
              <a:t>subbanding</a:t>
            </a:r>
            <a:r>
              <a:rPr lang="en-US" sz="3200" b="0" dirty="0"/>
              <a:t>)</a:t>
            </a:r>
            <a:endParaRPr lang="en-US" b="0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AED5C92D-ECFF-E94B-98CF-147828398DB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2603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Content Placeholder 2">
            <a:extLst>
              <a:ext uri="{FF2B5EF4-FFF2-40B4-BE49-F238E27FC236}">
                <a16:creationId xmlns:a16="http://schemas.microsoft.com/office/drawing/2014/main" id="{4ADDF63A-8845-CD41-97EC-FD8E847D4E76}"/>
              </a:ext>
            </a:extLst>
          </p:cNvPr>
          <p:cNvSpPr txBox="1">
            <a:spLocks/>
          </p:cNvSpPr>
          <p:nvPr/>
        </p:nvSpPr>
        <p:spPr>
          <a:xfrm>
            <a:off x="91251" y="1035650"/>
            <a:ext cx="8359175" cy="32381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635000" indent="-277813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tabLst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971550" indent="-238125" algn="l" defTabSz="457200" rtl="0" eaLnBrk="1" latinLnBrk="0" hangingPunct="1">
              <a:spcBef>
                <a:spcPts val="8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tabLst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258888" indent="-238125" algn="l" defTabSz="457200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tabLst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1547813" indent="-238125" algn="l" defTabSz="4572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tabLst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dirty="0"/>
              <a:t>Image area needs to be restricted to tile of interest</a:t>
            </a:r>
          </a:p>
          <a:p>
            <a:pPr lvl="1"/>
            <a:r>
              <a:rPr lang="en-US" dirty="0"/>
              <a:t>Upper Left corner of image area</a:t>
            </a:r>
          </a:p>
          <a:p>
            <a:pPr lvl="2">
              <a:spcBef>
                <a:spcPts val="400"/>
              </a:spcBef>
            </a:pPr>
            <a:r>
              <a:rPr lang="en-US" dirty="0" err="1"/>
              <a:t>XOsiz</a:t>
            </a:r>
            <a:r>
              <a:rPr lang="en-US" baseline="-25000" dirty="0" err="1"/>
              <a:t>new</a:t>
            </a:r>
            <a:r>
              <a:rPr lang="en-US" dirty="0"/>
              <a:t> = Max{ XOsiz,  </a:t>
            </a:r>
            <a:r>
              <a:rPr lang="en-US" dirty="0" err="1"/>
              <a:t>XTOsiz</a:t>
            </a:r>
            <a:r>
              <a:rPr lang="en-US" dirty="0"/>
              <a:t> + p * XTsiz }</a:t>
            </a:r>
          </a:p>
          <a:p>
            <a:pPr lvl="2">
              <a:spcBef>
                <a:spcPts val="400"/>
              </a:spcBef>
            </a:pPr>
            <a:r>
              <a:rPr lang="en-US" dirty="0" err="1"/>
              <a:t>YOsiz</a:t>
            </a:r>
            <a:r>
              <a:rPr lang="en-US" baseline="-25000" dirty="0" err="1"/>
              <a:t>new</a:t>
            </a:r>
            <a:r>
              <a:rPr lang="en-US" dirty="0"/>
              <a:t> = Max{ YOsiz,  </a:t>
            </a:r>
            <a:r>
              <a:rPr lang="en-US" dirty="0" err="1"/>
              <a:t>YTOsiz</a:t>
            </a:r>
            <a:r>
              <a:rPr lang="en-US" dirty="0"/>
              <a:t> + q * YTsiz }</a:t>
            </a:r>
          </a:p>
          <a:p>
            <a:pPr lvl="1"/>
            <a:r>
              <a:rPr lang="en-US" dirty="0"/>
              <a:t>Lower Right corner of image area</a:t>
            </a:r>
          </a:p>
          <a:p>
            <a:pPr lvl="2">
              <a:spcBef>
                <a:spcPts val="400"/>
              </a:spcBef>
            </a:pPr>
            <a:r>
              <a:rPr lang="en-US" dirty="0" err="1"/>
              <a:t>Xsiz</a:t>
            </a:r>
            <a:r>
              <a:rPr lang="en-US" baseline="-25000" dirty="0" err="1"/>
              <a:t>new</a:t>
            </a:r>
            <a:r>
              <a:rPr lang="en-US" dirty="0"/>
              <a:t> = Min{ </a:t>
            </a:r>
            <a:r>
              <a:rPr lang="en-US" dirty="0" err="1"/>
              <a:t>Xsiz</a:t>
            </a:r>
            <a:r>
              <a:rPr lang="en-US" dirty="0"/>
              <a:t>,  </a:t>
            </a:r>
            <a:r>
              <a:rPr lang="en-US" dirty="0" err="1"/>
              <a:t>XTOsiz</a:t>
            </a:r>
            <a:r>
              <a:rPr lang="en-US" dirty="0"/>
              <a:t> + (p+1) * XTsiz }</a:t>
            </a:r>
          </a:p>
          <a:p>
            <a:pPr lvl="2">
              <a:spcBef>
                <a:spcPts val="400"/>
              </a:spcBef>
            </a:pPr>
            <a:r>
              <a:rPr lang="en-US" dirty="0" err="1"/>
              <a:t>Ysiz</a:t>
            </a:r>
            <a:r>
              <a:rPr lang="en-US" baseline="-25000" dirty="0" err="1"/>
              <a:t>new</a:t>
            </a:r>
            <a:r>
              <a:rPr lang="en-US" dirty="0"/>
              <a:t> = Min{ </a:t>
            </a:r>
            <a:r>
              <a:rPr lang="en-US" dirty="0" err="1"/>
              <a:t>Ysiz</a:t>
            </a:r>
            <a:r>
              <a:rPr lang="en-US" dirty="0"/>
              <a:t>,  </a:t>
            </a:r>
            <a:r>
              <a:rPr lang="en-US" dirty="0" err="1"/>
              <a:t>YTOsiz</a:t>
            </a:r>
            <a:r>
              <a:rPr lang="en-US" dirty="0"/>
              <a:t> + (q+1) * YTsiz }</a:t>
            </a:r>
          </a:p>
          <a:p>
            <a:pPr lvl="1"/>
            <a:r>
              <a:rPr lang="en-US" dirty="0"/>
              <a:t>Upper Left corner of first tile</a:t>
            </a:r>
          </a:p>
          <a:p>
            <a:pPr lvl="2">
              <a:spcBef>
                <a:spcPts val="400"/>
              </a:spcBef>
            </a:pPr>
            <a:r>
              <a:rPr lang="en-US" dirty="0" err="1"/>
              <a:t>XTOsiz</a:t>
            </a:r>
            <a:r>
              <a:rPr lang="en-US" baseline="-25000" dirty="0" err="1"/>
              <a:t>new</a:t>
            </a:r>
            <a:r>
              <a:rPr lang="en-US" dirty="0"/>
              <a:t> = </a:t>
            </a:r>
            <a:r>
              <a:rPr lang="en-US" dirty="0" err="1"/>
              <a:t>XTOsiz</a:t>
            </a:r>
            <a:r>
              <a:rPr lang="en-US" dirty="0"/>
              <a:t> + p * XTsiz</a:t>
            </a:r>
          </a:p>
          <a:p>
            <a:pPr lvl="2">
              <a:spcBef>
                <a:spcPts val="400"/>
              </a:spcBef>
            </a:pPr>
            <a:r>
              <a:rPr lang="en-US" dirty="0" err="1"/>
              <a:t>YTOsiz</a:t>
            </a:r>
            <a:r>
              <a:rPr lang="en-US" baseline="-25000" dirty="0" err="1"/>
              <a:t>new</a:t>
            </a:r>
            <a:r>
              <a:rPr lang="en-US" dirty="0"/>
              <a:t> = </a:t>
            </a:r>
            <a:r>
              <a:rPr lang="en-US" dirty="0" err="1"/>
              <a:t>YTOsiz</a:t>
            </a:r>
            <a:r>
              <a:rPr lang="en-US" dirty="0"/>
              <a:t> + q * YTsiz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308668-3660-AD44-822B-B2E2E55E7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SIZ fields for Tile with indices (</a:t>
            </a:r>
            <a:r>
              <a:rPr lang="en-US" dirty="0" err="1"/>
              <a:t>p,q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7647354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4BE886-4FF2-5145-8B05-9F622CD69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 Grid and Image Area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231F8F-DED3-3340-B9E6-661F3AFB90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600" dirty="0"/>
              <a:t>Every component, tile, subband, etc. is registered with the overall image via the reference grid.</a:t>
            </a:r>
          </a:p>
          <a:p>
            <a:r>
              <a:rPr lang="en-US" sz="1600" dirty="0"/>
              <a:t>The reference grid is nothing more than the </a:t>
            </a:r>
            <a:r>
              <a:rPr lang="en-US" sz="1600" b="1" dirty="0"/>
              <a:t>global coordinate system</a:t>
            </a:r>
            <a:r>
              <a:rPr lang="en-US" sz="1600" dirty="0"/>
              <a:t>.</a:t>
            </a:r>
          </a:p>
          <a:p>
            <a:pPr lvl="1"/>
            <a:r>
              <a:rPr lang="en-US" sz="1400" dirty="0"/>
              <a:t>It defines the origin (0,0)</a:t>
            </a:r>
          </a:p>
          <a:p>
            <a:pPr lvl="1"/>
            <a:r>
              <a:rPr lang="en-US" sz="1400" dirty="0"/>
              <a:t>It defines the base spatial axes</a:t>
            </a:r>
          </a:p>
          <a:p>
            <a:pPr lvl="1"/>
            <a:r>
              <a:rPr lang="en-US" sz="1400" dirty="0"/>
              <a:t>Origin is located at top-left corner of the grid</a:t>
            </a:r>
          </a:p>
          <a:p>
            <a:pPr lvl="2">
              <a:spcBef>
                <a:spcPts val="200"/>
              </a:spcBef>
            </a:pPr>
            <a:r>
              <a:rPr lang="en-US" sz="1200" dirty="0"/>
              <a:t>Increasing X values (columns) go from left to right</a:t>
            </a:r>
          </a:p>
          <a:p>
            <a:pPr lvl="2">
              <a:spcBef>
                <a:spcPts val="200"/>
              </a:spcBef>
            </a:pPr>
            <a:r>
              <a:rPr lang="en-US" sz="1200" dirty="0"/>
              <a:t>Increasing Y values (rows) go from top to bottom</a:t>
            </a:r>
          </a:p>
          <a:p>
            <a:pPr>
              <a:spcBef>
                <a:spcPts val="1600"/>
              </a:spcBef>
            </a:pPr>
            <a:r>
              <a:rPr lang="en-US" sz="1600" dirty="0"/>
              <a:t>The Image Area is the portion of the reference grid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/>
              <a:t>	 that contains imagery</a:t>
            </a:r>
          </a:p>
          <a:p>
            <a:pPr lvl="1"/>
            <a:r>
              <a:rPr lang="en-US" sz="1400" dirty="0"/>
              <a:t>SIZ marker defines the image area</a:t>
            </a:r>
          </a:p>
          <a:p>
            <a:pPr lvl="2">
              <a:spcBef>
                <a:spcPts val="200"/>
              </a:spcBef>
            </a:pPr>
            <a:r>
              <a:rPr lang="en-US" sz="1200" dirty="0"/>
              <a:t>Upper left = (</a:t>
            </a:r>
            <a:r>
              <a:rPr lang="en-US" sz="1200" dirty="0" err="1"/>
              <a:t>XOsiz,YOsiz</a:t>
            </a:r>
            <a:r>
              <a:rPr lang="en-US" sz="1200" dirty="0"/>
              <a:t>)</a:t>
            </a:r>
          </a:p>
          <a:p>
            <a:pPr lvl="2">
              <a:spcBef>
                <a:spcPts val="200"/>
              </a:spcBef>
            </a:pPr>
            <a:r>
              <a:rPr lang="en-US" sz="1200" dirty="0"/>
              <a:t>Lower right = (</a:t>
            </a:r>
            <a:r>
              <a:rPr lang="en-US" sz="1200" dirty="0" err="1"/>
              <a:t>Xsiz</a:t>
            </a:r>
            <a:r>
              <a:rPr lang="en-US" sz="1200" dirty="0"/>
              <a:t>, </a:t>
            </a:r>
            <a:r>
              <a:rPr lang="en-US" sz="1200" dirty="0" err="1"/>
              <a:t>Ysiz</a:t>
            </a:r>
            <a:r>
              <a:rPr lang="en-US" sz="1200" dirty="0"/>
              <a:t>)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A3FC66C3-51CB-5A49-9966-1F42CE3E29EF}"/>
              </a:ext>
            </a:extLst>
          </p:cNvPr>
          <p:cNvGrpSpPr/>
          <p:nvPr/>
        </p:nvGrpSpPr>
        <p:grpSpPr>
          <a:xfrm>
            <a:off x="5817866" y="2270284"/>
            <a:ext cx="3008522" cy="2096380"/>
            <a:chOff x="5378515" y="4308902"/>
            <a:chExt cx="3008522" cy="2096380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C92C2E6D-F85B-2F4B-8929-45428D0DB9D5}"/>
                </a:ext>
              </a:extLst>
            </p:cNvPr>
            <p:cNvCxnSpPr/>
            <p:nvPr/>
          </p:nvCxnSpPr>
          <p:spPr>
            <a:xfrm>
              <a:off x="5767754" y="4572000"/>
              <a:ext cx="0" cy="18332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60ED2B98-757E-AA45-91A4-EC0623810FA7}"/>
                </a:ext>
              </a:extLst>
            </p:cNvPr>
            <p:cNvCxnSpPr/>
            <p:nvPr/>
          </p:nvCxnSpPr>
          <p:spPr>
            <a:xfrm>
              <a:off x="5920154" y="4572000"/>
              <a:ext cx="0" cy="18332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9714C8E5-882F-CA41-B6AF-2376AF4CC455}"/>
                </a:ext>
              </a:extLst>
            </p:cNvPr>
            <p:cNvCxnSpPr/>
            <p:nvPr/>
          </p:nvCxnSpPr>
          <p:spPr>
            <a:xfrm>
              <a:off x="6072554" y="4572000"/>
              <a:ext cx="0" cy="18332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D81557DF-A54A-1A41-9F74-414F33B92CB3}"/>
                </a:ext>
              </a:extLst>
            </p:cNvPr>
            <p:cNvCxnSpPr/>
            <p:nvPr/>
          </p:nvCxnSpPr>
          <p:spPr>
            <a:xfrm>
              <a:off x="6224954" y="4572000"/>
              <a:ext cx="0" cy="18332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348D64B7-EF04-2443-9E1E-40F2282ACCF0}"/>
                </a:ext>
              </a:extLst>
            </p:cNvPr>
            <p:cNvCxnSpPr/>
            <p:nvPr/>
          </p:nvCxnSpPr>
          <p:spPr>
            <a:xfrm>
              <a:off x="6377354" y="4572000"/>
              <a:ext cx="0" cy="18332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9BC42506-1583-4F4A-B8A5-AE10DA71C91D}"/>
                </a:ext>
              </a:extLst>
            </p:cNvPr>
            <p:cNvCxnSpPr/>
            <p:nvPr/>
          </p:nvCxnSpPr>
          <p:spPr>
            <a:xfrm>
              <a:off x="6529754" y="4572000"/>
              <a:ext cx="0" cy="18332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3C5CF49C-6402-2B43-A6D5-3EB5F5F95AE0}"/>
                </a:ext>
              </a:extLst>
            </p:cNvPr>
            <p:cNvCxnSpPr/>
            <p:nvPr/>
          </p:nvCxnSpPr>
          <p:spPr>
            <a:xfrm>
              <a:off x="6682154" y="4572000"/>
              <a:ext cx="0" cy="18332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23FC362-DC2F-3F45-8B41-9524D33E0522}"/>
                </a:ext>
              </a:extLst>
            </p:cNvPr>
            <p:cNvCxnSpPr/>
            <p:nvPr/>
          </p:nvCxnSpPr>
          <p:spPr>
            <a:xfrm>
              <a:off x="6834554" y="4572000"/>
              <a:ext cx="0" cy="18332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C0BA94-0DE6-524D-B528-5025F94E32F1}"/>
                </a:ext>
              </a:extLst>
            </p:cNvPr>
            <p:cNvCxnSpPr/>
            <p:nvPr/>
          </p:nvCxnSpPr>
          <p:spPr>
            <a:xfrm>
              <a:off x="6986954" y="4572000"/>
              <a:ext cx="0" cy="18332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8235E7A-326D-C443-942C-1CA2DF2C4D91}"/>
                </a:ext>
              </a:extLst>
            </p:cNvPr>
            <p:cNvCxnSpPr/>
            <p:nvPr/>
          </p:nvCxnSpPr>
          <p:spPr>
            <a:xfrm>
              <a:off x="7139354" y="4572000"/>
              <a:ext cx="0" cy="18332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E066C9D2-883A-3443-919D-3BC2B7F5E3C7}"/>
                </a:ext>
              </a:extLst>
            </p:cNvPr>
            <p:cNvCxnSpPr/>
            <p:nvPr/>
          </p:nvCxnSpPr>
          <p:spPr>
            <a:xfrm>
              <a:off x="7291754" y="4572000"/>
              <a:ext cx="0" cy="18332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55B6D54B-2C67-2C45-B6A9-5CF39F63D65C}"/>
                </a:ext>
              </a:extLst>
            </p:cNvPr>
            <p:cNvCxnSpPr/>
            <p:nvPr/>
          </p:nvCxnSpPr>
          <p:spPr>
            <a:xfrm>
              <a:off x="7444154" y="4572000"/>
              <a:ext cx="0" cy="18332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45C6C67-366B-D04F-AD80-B35606F85A03}"/>
                </a:ext>
              </a:extLst>
            </p:cNvPr>
            <p:cNvCxnSpPr/>
            <p:nvPr/>
          </p:nvCxnSpPr>
          <p:spPr>
            <a:xfrm>
              <a:off x="7596554" y="4572000"/>
              <a:ext cx="0" cy="18332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284F7180-6403-8F41-83F8-C3E86F7473ED}"/>
                </a:ext>
              </a:extLst>
            </p:cNvPr>
            <p:cNvCxnSpPr/>
            <p:nvPr/>
          </p:nvCxnSpPr>
          <p:spPr>
            <a:xfrm>
              <a:off x="7748954" y="4572000"/>
              <a:ext cx="0" cy="18332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FE0F9514-F65E-E048-BACF-481B22C7BD33}"/>
                </a:ext>
              </a:extLst>
            </p:cNvPr>
            <p:cNvCxnSpPr/>
            <p:nvPr/>
          </p:nvCxnSpPr>
          <p:spPr>
            <a:xfrm>
              <a:off x="7901354" y="4572000"/>
              <a:ext cx="0" cy="18332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88941570-FDA1-054E-9A83-00222BA27B27}"/>
                </a:ext>
              </a:extLst>
            </p:cNvPr>
            <p:cNvCxnSpPr/>
            <p:nvPr/>
          </p:nvCxnSpPr>
          <p:spPr>
            <a:xfrm>
              <a:off x="8053754" y="4572000"/>
              <a:ext cx="0" cy="18332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5F716A86-02F6-4E45-9E7E-2447F0C36698}"/>
                </a:ext>
              </a:extLst>
            </p:cNvPr>
            <p:cNvCxnSpPr/>
            <p:nvPr/>
          </p:nvCxnSpPr>
          <p:spPr>
            <a:xfrm>
              <a:off x="5767754" y="4572000"/>
              <a:ext cx="260252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DE6F4C96-65A4-DB48-BF94-FB37114654D5}"/>
                </a:ext>
              </a:extLst>
            </p:cNvPr>
            <p:cNvCxnSpPr/>
            <p:nvPr/>
          </p:nvCxnSpPr>
          <p:spPr>
            <a:xfrm>
              <a:off x="5769430" y="4724400"/>
              <a:ext cx="260252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EF0CFDED-936A-D749-8641-98E2D0D6C195}"/>
                </a:ext>
              </a:extLst>
            </p:cNvPr>
            <p:cNvCxnSpPr/>
            <p:nvPr/>
          </p:nvCxnSpPr>
          <p:spPr>
            <a:xfrm>
              <a:off x="5771106" y="4876800"/>
              <a:ext cx="260252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A020C0E8-3F88-2A40-8A59-24B78D64B793}"/>
                </a:ext>
              </a:extLst>
            </p:cNvPr>
            <p:cNvCxnSpPr/>
            <p:nvPr/>
          </p:nvCxnSpPr>
          <p:spPr>
            <a:xfrm>
              <a:off x="5772782" y="5029200"/>
              <a:ext cx="260252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7A0D22F1-0A75-504B-B67A-E9D52F90D0DD}"/>
                </a:ext>
              </a:extLst>
            </p:cNvPr>
            <p:cNvCxnSpPr/>
            <p:nvPr/>
          </p:nvCxnSpPr>
          <p:spPr>
            <a:xfrm>
              <a:off x="5774458" y="5181600"/>
              <a:ext cx="260252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7FEA7EA3-CDF1-444B-B8C4-9A650D44B06D}"/>
                </a:ext>
              </a:extLst>
            </p:cNvPr>
            <p:cNvCxnSpPr/>
            <p:nvPr/>
          </p:nvCxnSpPr>
          <p:spPr>
            <a:xfrm>
              <a:off x="5776134" y="5334000"/>
              <a:ext cx="260252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61D63A37-A38A-DD45-BD65-E95827CA1227}"/>
                </a:ext>
              </a:extLst>
            </p:cNvPr>
            <p:cNvCxnSpPr/>
            <p:nvPr/>
          </p:nvCxnSpPr>
          <p:spPr>
            <a:xfrm>
              <a:off x="5777810" y="5486400"/>
              <a:ext cx="260252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379FD12E-FB2A-7542-B0DD-565DB4E6707C}"/>
                </a:ext>
              </a:extLst>
            </p:cNvPr>
            <p:cNvCxnSpPr/>
            <p:nvPr/>
          </p:nvCxnSpPr>
          <p:spPr>
            <a:xfrm>
              <a:off x="5779486" y="5638800"/>
              <a:ext cx="260252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6FA8B51-332D-BF47-9ABD-C603890CAC7B}"/>
                </a:ext>
              </a:extLst>
            </p:cNvPr>
            <p:cNvCxnSpPr/>
            <p:nvPr/>
          </p:nvCxnSpPr>
          <p:spPr>
            <a:xfrm>
              <a:off x="5781162" y="5791200"/>
              <a:ext cx="260252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61F54041-690E-D640-8181-12DBA0D6066F}"/>
                </a:ext>
              </a:extLst>
            </p:cNvPr>
            <p:cNvCxnSpPr/>
            <p:nvPr/>
          </p:nvCxnSpPr>
          <p:spPr>
            <a:xfrm>
              <a:off x="5782838" y="5943600"/>
              <a:ext cx="260252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823D5A5A-1ED0-BF4E-BE90-8EFC589B9597}"/>
                </a:ext>
              </a:extLst>
            </p:cNvPr>
            <p:cNvCxnSpPr/>
            <p:nvPr/>
          </p:nvCxnSpPr>
          <p:spPr>
            <a:xfrm>
              <a:off x="5784514" y="6096000"/>
              <a:ext cx="260252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510C5059-934A-4E4A-9BE0-9DBE5801447B}"/>
                </a:ext>
              </a:extLst>
            </p:cNvPr>
            <p:cNvCxnSpPr>
              <a:cxnSpLocks/>
            </p:cNvCxnSpPr>
            <p:nvPr/>
          </p:nvCxnSpPr>
          <p:spPr>
            <a:xfrm>
              <a:off x="5767754" y="4572000"/>
              <a:ext cx="1524000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F27068F3-3B87-D446-9BC9-FBA2568DACD1}"/>
                </a:ext>
              </a:extLst>
            </p:cNvPr>
            <p:cNvCxnSpPr>
              <a:cxnSpLocks/>
            </p:cNvCxnSpPr>
            <p:nvPr/>
          </p:nvCxnSpPr>
          <p:spPr>
            <a:xfrm>
              <a:off x="5767754" y="4572000"/>
              <a:ext cx="6704" cy="152400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A7BE4A05-DA3B-EE49-9F7F-A3B805E7C5C6}"/>
                </a:ext>
              </a:extLst>
            </p:cNvPr>
            <p:cNvSpPr txBox="1"/>
            <p:nvPr/>
          </p:nvSpPr>
          <p:spPr>
            <a:xfrm>
              <a:off x="5378515" y="4308902"/>
              <a:ext cx="51648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rgbClr val="FFFF00"/>
                  </a:solidFill>
                </a:rPr>
                <a:t>(0,0)</a:t>
              </a:r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F98BF01E-1E29-7E4C-BFBB-7A9CB844A740}"/>
              </a:ext>
            </a:extLst>
          </p:cNvPr>
          <p:cNvGrpSpPr/>
          <p:nvPr/>
        </p:nvGrpSpPr>
        <p:grpSpPr>
          <a:xfrm>
            <a:off x="5735527" y="4643368"/>
            <a:ext cx="2952859" cy="1888431"/>
            <a:chOff x="5710729" y="4439162"/>
            <a:chExt cx="2952859" cy="1888431"/>
          </a:xfrm>
        </p:grpSpPr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4884C623-835C-BF43-B594-D95977004DDA}"/>
                </a:ext>
              </a:extLst>
            </p:cNvPr>
            <p:cNvSpPr txBox="1"/>
            <p:nvPr/>
          </p:nvSpPr>
          <p:spPr>
            <a:xfrm>
              <a:off x="5710729" y="4439162"/>
              <a:ext cx="51648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rgbClr val="FFFF00"/>
                  </a:solidFill>
                </a:rPr>
                <a:t>(0,0)</a:t>
              </a:r>
            </a:p>
          </p:txBody>
        </p:sp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A7C88F04-1EA3-904C-9454-4BE6DC3A56B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64305" y="5164702"/>
              <a:ext cx="1373112" cy="915408"/>
            </a:xfrm>
            <a:prstGeom prst="rect">
              <a:avLst/>
            </a:prstGeom>
          </p:spPr>
        </p:pic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D0E53DFD-1841-D24C-8CE7-047B6E04B525}"/>
                </a:ext>
              </a:extLst>
            </p:cNvPr>
            <p:cNvSpPr txBox="1"/>
            <p:nvPr/>
          </p:nvSpPr>
          <p:spPr>
            <a:xfrm>
              <a:off x="6227217" y="4909667"/>
              <a:ext cx="107273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b="1" dirty="0">
                  <a:solidFill>
                    <a:srgbClr val="FFFF00"/>
                  </a:solidFill>
                </a:rPr>
                <a:t>(</a:t>
              </a:r>
              <a:r>
                <a:rPr lang="en-US" sz="1100" b="1" dirty="0" err="1">
                  <a:solidFill>
                    <a:srgbClr val="FFFF00"/>
                  </a:solidFill>
                </a:rPr>
                <a:t>XOsiz,YOsiz</a:t>
              </a:r>
              <a:r>
                <a:rPr lang="en-US" sz="1100" b="1" dirty="0">
                  <a:solidFill>
                    <a:srgbClr val="FFFF00"/>
                  </a:solidFill>
                </a:rPr>
                <a:t>)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889695DC-9305-384A-80B8-0B29A53F7011}"/>
                </a:ext>
              </a:extLst>
            </p:cNvPr>
            <p:cNvSpPr txBox="1"/>
            <p:nvPr/>
          </p:nvSpPr>
          <p:spPr>
            <a:xfrm>
              <a:off x="7552386" y="6065983"/>
              <a:ext cx="111120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b="1" dirty="0">
                  <a:solidFill>
                    <a:srgbClr val="FFFF00"/>
                  </a:solidFill>
                </a:rPr>
                <a:t>(Xsiz-1,Ysiz-1)</a:t>
              </a:r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E1295BF6-5D7F-45D0-AE67-54223ECF7681}"/>
              </a:ext>
            </a:extLst>
          </p:cNvPr>
          <p:cNvSpPr/>
          <p:nvPr/>
        </p:nvSpPr>
        <p:spPr>
          <a:xfrm>
            <a:off x="6081634" y="4913827"/>
            <a:ext cx="1980581" cy="1370489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1766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0820B1-4BEE-5948-84DB-1CE284DBF1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3973" y="1375990"/>
            <a:ext cx="8359175" cy="5019244"/>
          </a:xfrm>
        </p:spPr>
        <p:txBody>
          <a:bodyPr>
            <a:normAutofit/>
          </a:bodyPr>
          <a:lstStyle/>
          <a:p>
            <a:r>
              <a:rPr lang="en-US" sz="1600" dirty="0"/>
              <a:t>A component is exactly that---a self-contained part of the image.</a:t>
            </a:r>
          </a:p>
          <a:p>
            <a:pPr lvl="1"/>
            <a:r>
              <a:rPr lang="en-US" sz="1400" dirty="0"/>
              <a:t>This is an intentionally vague definition.  It allows for whatever use is needed.</a:t>
            </a:r>
          </a:p>
          <a:p>
            <a:pPr lvl="1"/>
            <a:r>
              <a:rPr lang="en-US" sz="1400" dirty="0"/>
              <a:t>The common theme is that an image is a composite of one or more of its components</a:t>
            </a:r>
          </a:p>
          <a:p>
            <a:r>
              <a:rPr lang="en-US" sz="1600" dirty="0"/>
              <a:t>Examples:</a:t>
            </a:r>
          </a:p>
          <a:p>
            <a:pPr lvl="1"/>
            <a:r>
              <a:rPr lang="en-US" sz="1400" dirty="0"/>
              <a:t>Red, Green, Blue bands of an RGB image</a:t>
            </a:r>
          </a:p>
          <a:p>
            <a:pPr lvl="1"/>
            <a:r>
              <a:rPr lang="en-US" sz="1400" dirty="0"/>
              <a:t>Alpha component as transparency mask</a:t>
            </a:r>
          </a:p>
          <a:p>
            <a:r>
              <a:rPr lang="en-US" sz="1600" dirty="0"/>
              <a:t>SIZ marker segment</a:t>
            </a:r>
          </a:p>
          <a:p>
            <a:pPr lvl="1"/>
            <a:r>
              <a:rPr lang="en-US" sz="1400" dirty="0"/>
              <a:t>Each component is same size and location as</a:t>
            </a:r>
          </a:p>
          <a:p>
            <a:pPr marL="693737" lvl="2" indent="0">
              <a:spcBef>
                <a:spcPts val="0"/>
              </a:spcBef>
              <a:buNone/>
            </a:pPr>
            <a:r>
              <a:rPr lang="en-US" dirty="0"/>
              <a:t>the image area</a:t>
            </a:r>
          </a:p>
          <a:p>
            <a:pPr lvl="1"/>
            <a:r>
              <a:rPr lang="en-US" sz="1400" dirty="0"/>
              <a:t>Pixel spacing (XRsiz,YRsiz) may be different</a:t>
            </a:r>
          </a:p>
          <a:p>
            <a:pPr marL="693737" lvl="2" indent="0">
              <a:spcBef>
                <a:spcPts val="0"/>
              </a:spcBef>
              <a:buNone/>
            </a:pPr>
            <a:r>
              <a:rPr lang="en-US" dirty="0"/>
              <a:t>for each component</a:t>
            </a:r>
          </a:p>
          <a:p>
            <a:pPr lvl="1"/>
            <a:endParaRPr lang="en-US" sz="14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45F270-6F28-8A46-9712-D9E05D99CC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Components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3476A249-4999-0246-B23B-DA67008F57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9219" y="2955004"/>
            <a:ext cx="1418492" cy="985852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690AA1EE-19A7-C346-8DB5-F01B56D04086}"/>
              </a:ext>
            </a:extLst>
          </p:cNvPr>
          <p:cNvSpPr txBox="1"/>
          <p:nvPr/>
        </p:nvSpPr>
        <p:spPr>
          <a:xfrm>
            <a:off x="6151681" y="2438398"/>
            <a:ext cx="95731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RGB Image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0CD10386-CB0B-774A-8605-ECF7FFA551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3630" y="5195190"/>
            <a:ext cx="1378378" cy="957973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89DB8496-92A0-DE4D-9E89-020057BF97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5354" y="5210465"/>
            <a:ext cx="1378378" cy="957973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9D8D383A-1DAC-754C-825B-96C548CBBB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79492" y="5209628"/>
            <a:ext cx="1378378" cy="957973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CA0C2E45-48BF-2C4A-95A2-EB0BDFE27884}"/>
              </a:ext>
            </a:extLst>
          </p:cNvPr>
          <p:cNvSpPr txBox="1"/>
          <p:nvPr/>
        </p:nvSpPr>
        <p:spPr>
          <a:xfrm>
            <a:off x="4012400" y="4953119"/>
            <a:ext cx="45717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rgbClr val="FF0000"/>
                </a:solidFill>
              </a:rPr>
              <a:t>Red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B28F68E-AE96-3642-B8BB-B371A9411BD3}"/>
              </a:ext>
            </a:extLst>
          </p:cNvPr>
          <p:cNvSpPr txBox="1"/>
          <p:nvPr/>
        </p:nvSpPr>
        <p:spPr>
          <a:xfrm>
            <a:off x="5561437" y="4944245"/>
            <a:ext cx="61908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rgbClr val="00B050"/>
                </a:solidFill>
              </a:rPr>
              <a:t>Green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D22A5981-2FBA-6F4C-AE2B-C545C98AFBB7}"/>
              </a:ext>
            </a:extLst>
          </p:cNvPr>
          <p:cNvSpPr txBox="1"/>
          <p:nvPr/>
        </p:nvSpPr>
        <p:spPr>
          <a:xfrm>
            <a:off x="7047740" y="4912191"/>
            <a:ext cx="47160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rgbClr val="0070C0"/>
                </a:solidFill>
              </a:rPr>
              <a:t>Blue</a:t>
            </a: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2189AFDD-53A7-DD45-B125-DD3D90E933FF}"/>
              </a:ext>
            </a:extLst>
          </p:cNvPr>
          <p:cNvCxnSpPr>
            <a:cxnSpLocks/>
            <a:stCxn id="39" idx="2"/>
            <a:endCxn id="49" idx="0"/>
          </p:cNvCxnSpPr>
          <p:nvPr/>
        </p:nvCxnSpPr>
        <p:spPr>
          <a:xfrm flipH="1">
            <a:off x="4732819" y="3940856"/>
            <a:ext cx="2485646" cy="125433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16E112DC-8D1A-5847-9992-AFAB7EC53F2C}"/>
              </a:ext>
            </a:extLst>
          </p:cNvPr>
          <p:cNvCxnSpPr>
            <a:cxnSpLocks/>
            <a:stCxn id="39" idx="2"/>
            <a:endCxn id="52" idx="0"/>
          </p:cNvCxnSpPr>
          <p:nvPr/>
        </p:nvCxnSpPr>
        <p:spPr>
          <a:xfrm flipH="1">
            <a:off x="6268681" y="3940856"/>
            <a:ext cx="949784" cy="1268772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D17A4FAB-5786-C648-A96D-E71A82A8C70D}"/>
              </a:ext>
            </a:extLst>
          </p:cNvPr>
          <p:cNvCxnSpPr>
            <a:stCxn id="39" idx="2"/>
            <a:endCxn id="51" idx="0"/>
          </p:cNvCxnSpPr>
          <p:nvPr/>
        </p:nvCxnSpPr>
        <p:spPr>
          <a:xfrm>
            <a:off x="7218465" y="3940856"/>
            <a:ext cx="586078" cy="1269609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400CA508-4FAC-EB4B-AA21-55CA348F06E7}"/>
              </a:ext>
            </a:extLst>
          </p:cNvPr>
          <p:cNvSpPr txBox="1"/>
          <p:nvPr/>
        </p:nvSpPr>
        <p:spPr>
          <a:xfrm>
            <a:off x="6807425" y="2689780"/>
            <a:ext cx="122661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(3 components)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A1BAADC-76F0-FB49-833C-9483B547155E}"/>
              </a:ext>
            </a:extLst>
          </p:cNvPr>
          <p:cNvSpPr/>
          <p:nvPr/>
        </p:nvSpPr>
        <p:spPr>
          <a:xfrm>
            <a:off x="6258012" y="2664388"/>
            <a:ext cx="1669700" cy="1276468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4201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308668-3660-AD44-822B-B2E2E55E7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CC53D9-9FB7-B143-A9C0-6386CFCB00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600" dirty="0"/>
              <a:t>Tiles are used to segment the image for compression</a:t>
            </a:r>
          </a:p>
          <a:p>
            <a:pPr lvl="1"/>
            <a:r>
              <a:rPr lang="en-US" sz="1400" b="1" dirty="0"/>
              <a:t>The conversion of image pixels to a JPEG2000 code-stream occurs at the tile level</a:t>
            </a:r>
          </a:p>
          <a:p>
            <a:pPr lvl="1"/>
            <a:r>
              <a:rPr lang="en-US" sz="1400" dirty="0"/>
              <a:t>The same tiling is used for every component</a:t>
            </a:r>
          </a:p>
          <a:p>
            <a:r>
              <a:rPr lang="en-US" sz="1600" dirty="0"/>
              <a:t>The tiling </a:t>
            </a:r>
          </a:p>
          <a:p>
            <a:pPr lvl="1">
              <a:spcBef>
                <a:spcPts val="400"/>
              </a:spcBef>
            </a:pPr>
            <a:r>
              <a:rPr lang="en-US" sz="1400" dirty="0"/>
              <a:t>need not span the entire reference grid</a:t>
            </a:r>
          </a:p>
          <a:p>
            <a:pPr lvl="1">
              <a:spcBef>
                <a:spcPts val="400"/>
              </a:spcBef>
            </a:pPr>
            <a:r>
              <a:rPr lang="en-US" sz="1400" dirty="0"/>
              <a:t>must span the entire image area</a:t>
            </a:r>
          </a:p>
          <a:p>
            <a:pPr lvl="1">
              <a:spcBef>
                <a:spcPts val="400"/>
              </a:spcBef>
            </a:pPr>
            <a:r>
              <a:rPr lang="en-US" sz="1400" dirty="0"/>
              <a:t>need not contain the reference grid origin</a:t>
            </a:r>
          </a:p>
          <a:p>
            <a:r>
              <a:rPr lang="en-US" sz="1600" dirty="0"/>
              <a:t>All tiles</a:t>
            </a:r>
          </a:p>
          <a:p>
            <a:pPr lvl="1">
              <a:spcBef>
                <a:spcPts val="400"/>
              </a:spcBef>
            </a:pPr>
            <a:r>
              <a:rPr lang="en-US" sz="1400" dirty="0"/>
              <a:t>are of the same size</a:t>
            </a:r>
          </a:p>
          <a:p>
            <a:pPr lvl="1">
              <a:spcBef>
                <a:spcPts val="400"/>
              </a:spcBef>
            </a:pPr>
            <a:r>
              <a:rPr lang="en-US" sz="1400" dirty="0"/>
              <a:t>must overlap the image area</a:t>
            </a:r>
          </a:p>
          <a:p>
            <a:r>
              <a:rPr lang="en-US" sz="1600" dirty="0"/>
              <a:t>Tiles are numbered in raster order</a:t>
            </a:r>
          </a:p>
          <a:p>
            <a:r>
              <a:rPr lang="en-US" sz="1600" dirty="0"/>
              <a:t>SIZ marker segment</a:t>
            </a:r>
          </a:p>
          <a:p>
            <a:pPr lvl="1">
              <a:spcBef>
                <a:spcPts val="400"/>
              </a:spcBef>
            </a:pPr>
            <a:r>
              <a:rPr lang="en-US" sz="1400" dirty="0"/>
              <a:t>Upper left of 1</a:t>
            </a:r>
            <a:r>
              <a:rPr lang="en-US" sz="1400" baseline="30000" dirty="0"/>
              <a:t>st</a:t>
            </a:r>
            <a:r>
              <a:rPr lang="en-US" sz="1400" dirty="0"/>
              <a:t> tile = (XTOsiz,YTOsiz)</a:t>
            </a:r>
          </a:p>
          <a:p>
            <a:pPr lvl="1">
              <a:spcBef>
                <a:spcPts val="400"/>
              </a:spcBef>
            </a:pPr>
            <a:r>
              <a:rPr lang="en-US" sz="1400" dirty="0"/>
              <a:t>Tile size = (</a:t>
            </a:r>
            <a:r>
              <a:rPr lang="en-US" sz="1400" dirty="0" err="1"/>
              <a:t>XTsiz,YTsiz</a:t>
            </a:r>
            <a:r>
              <a:rPr lang="en-US" sz="1400" dirty="0"/>
              <a:t>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C2C604A-9DAA-5E49-914A-CEFBB7977468}"/>
              </a:ext>
            </a:extLst>
          </p:cNvPr>
          <p:cNvSpPr/>
          <p:nvPr/>
        </p:nvSpPr>
        <p:spPr>
          <a:xfrm>
            <a:off x="5144756" y="4334336"/>
            <a:ext cx="2314969" cy="1604011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584DA5-E765-D046-81B2-65DAA458F4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37125" y="4654759"/>
            <a:ext cx="1822600" cy="1266707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DE34067-D04F-5B47-B96E-006667C36225}"/>
              </a:ext>
            </a:extLst>
          </p:cNvPr>
          <p:cNvCxnSpPr>
            <a:cxnSpLocks/>
          </p:cNvCxnSpPr>
          <p:nvPr/>
        </p:nvCxnSpPr>
        <p:spPr>
          <a:xfrm>
            <a:off x="5409022" y="4452358"/>
            <a:ext cx="0" cy="1660966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E983A2B-BB84-2E4C-89C9-753777CDEB87}"/>
              </a:ext>
            </a:extLst>
          </p:cNvPr>
          <p:cNvCxnSpPr>
            <a:cxnSpLocks/>
          </p:cNvCxnSpPr>
          <p:nvPr/>
        </p:nvCxnSpPr>
        <p:spPr>
          <a:xfrm>
            <a:off x="6132085" y="4452358"/>
            <a:ext cx="0" cy="1660966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5F3CCEF-7053-B94B-8501-133FDC3147DB}"/>
              </a:ext>
            </a:extLst>
          </p:cNvPr>
          <p:cNvCxnSpPr>
            <a:cxnSpLocks/>
          </p:cNvCxnSpPr>
          <p:nvPr/>
        </p:nvCxnSpPr>
        <p:spPr>
          <a:xfrm>
            <a:off x="6855148" y="4452358"/>
            <a:ext cx="0" cy="1660966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002D4E7-97E9-1241-BE20-385E895AC2BC}"/>
              </a:ext>
            </a:extLst>
          </p:cNvPr>
          <p:cNvCxnSpPr>
            <a:cxnSpLocks/>
          </p:cNvCxnSpPr>
          <p:nvPr/>
        </p:nvCxnSpPr>
        <p:spPr>
          <a:xfrm>
            <a:off x="7578211" y="4452358"/>
            <a:ext cx="0" cy="1660966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188735E-9ACD-1841-A391-06CA602FC552}"/>
              </a:ext>
            </a:extLst>
          </p:cNvPr>
          <p:cNvCxnSpPr>
            <a:cxnSpLocks/>
          </p:cNvCxnSpPr>
          <p:nvPr/>
        </p:nvCxnSpPr>
        <p:spPr>
          <a:xfrm>
            <a:off x="5416062" y="4452358"/>
            <a:ext cx="2162149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0A07FF4-572C-E047-A5CE-7772E9009435}"/>
              </a:ext>
            </a:extLst>
          </p:cNvPr>
          <p:cNvCxnSpPr>
            <a:cxnSpLocks/>
          </p:cNvCxnSpPr>
          <p:nvPr/>
        </p:nvCxnSpPr>
        <p:spPr>
          <a:xfrm>
            <a:off x="5409022" y="5011285"/>
            <a:ext cx="2169189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95D5D8B-8A2F-BD41-A2CB-261EF850B9FD}"/>
              </a:ext>
            </a:extLst>
          </p:cNvPr>
          <p:cNvCxnSpPr>
            <a:cxnSpLocks/>
          </p:cNvCxnSpPr>
          <p:nvPr/>
        </p:nvCxnSpPr>
        <p:spPr>
          <a:xfrm>
            <a:off x="5401982" y="5570212"/>
            <a:ext cx="2176229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AAA8B63-7D67-A949-9F76-A6288C333887}"/>
              </a:ext>
            </a:extLst>
          </p:cNvPr>
          <p:cNvCxnSpPr>
            <a:cxnSpLocks/>
          </p:cNvCxnSpPr>
          <p:nvPr/>
        </p:nvCxnSpPr>
        <p:spPr>
          <a:xfrm>
            <a:off x="5401982" y="6129138"/>
            <a:ext cx="2176229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D75FDB8D-F0A6-E942-BA04-EAFBA8844B5D}"/>
              </a:ext>
            </a:extLst>
          </p:cNvPr>
          <p:cNvSpPr txBox="1"/>
          <p:nvPr/>
        </p:nvSpPr>
        <p:spPr>
          <a:xfrm>
            <a:off x="5511709" y="4619447"/>
            <a:ext cx="6126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92D050"/>
                </a:solidFill>
              </a:rPr>
              <a:t>Tile 0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3C60161-A457-D04C-BCA8-777EF7DEF3BE}"/>
              </a:ext>
            </a:extLst>
          </p:cNvPr>
          <p:cNvSpPr txBox="1"/>
          <p:nvPr/>
        </p:nvSpPr>
        <p:spPr>
          <a:xfrm>
            <a:off x="6176817" y="4599672"/>
            <a:ext cx="6126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92D050"/>
                </a:solidFill>
              </a:rPr>
              <a:t>Tile 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4DCE4F1-EEDA-7445-A490-231C4639A72E}"/>
              </a:ext>
            </a:extLst>
          </p:cNvPr>
          <p:cNvSpPr txBox="1"/>
          <p:nvPr/>
        </p:nvSpPr>
        <p:spPr>
          <a:xfrm>
            <a:off x="6902047" y="4595789"/>
            <a:ext cx="6126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92D050"/>
                </a:solidFill>
              </a:rPr>
              <a:t>Tile 2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99266CE-319F-EB4A-8A0E-F00742599834}"/>
              </a:ext>
            </a:extLst>
          </p:cNvPr>
          <p:cNvSpPr txBox="1"/>
          <p:nvPr/>
        </p:nvSpPr>
        <p:spPr>
          <a:xfrm>
            <a:off x="5519417" y="5134896"/>
            <a:ext cx="6126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92D050"/>
                </a:solidFill>
              </a:rPr>
              <a:t>Tile 3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93F3927-CFEB-064F-A956-7025EF9031F0}"/>
              </a:ext>
            </a:extLst>
          </p:cNvPr>
          <p:cNvSpPr txBox="1"/>
          <p:nvPr/>
        </p:nvSpPr>
        <p:spPr>
          <a:xfrm>
            <a:off x="6184525" y="5115121"/>
            <a:ext cx="6126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92D050"/>
                </a:solidFill>
              </a:rPr>
              <a:t>Tile 4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A314101-DA88-A248-B159-74C43E004B93}"/>
              </a:ext>
            </a:extLst>
          </p:cNvPr>
          <p:cNvSpPr txBox="1"/>
          <p:nvPr/>
        </p:nvSpPr>
        <p:spPr>
          <a:xfrm>
            <a:off x="6909755" y="5111238"/>
            <a:ext cx="6126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92D050"/>
                </a:solidFill>
              </a:rPr>
              <a:t>Tile 5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3F1E153-EFE3-9B4E-9DAF-CE6347CA4E5D}"/>
              </a:ext>
            </a:extLst>
          </p:cNvPr>
          <p:cNvSpPr txBox="1"/>
          <p:nvPr/>
        </p:nvSpPr>
        <p:spPr>
          <a:xfrm>
            <a:off x="5527125" y="5650345"/>
            <a:ext cx="6126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92D050"/>
                </a:solidFill>
              </a:rPr>
              <a:t>Tile 6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BB2CF3E-46C1-484E-8EF2-A29F2ADB2E46}"/>
              </a:ext>
            </a:extLst>
          </p:cNvPr>
          <p:cNvSpPr txBox="1"/>
          <p:nvPr/>
        </p:nvSpPr>
        <p:spPr>
          <a:xfrm>
            <a:off x="6192233" y="5630570"/>
            <a:ext cx="6126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92D050"/>
                </a:solidFill>
              </a:rPr>
              <a:t>Tile 7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5E4E2F4-41E1-FF4A-9F69-07FFAFA540C8}"/>
              </a:ext>
            </a:extLst>
          </p:cNvPr>
          <p:cNvSpPr txBox="1"/>
          <p:nvPr/>
        </p:nvSpPr>
        <p:spPr>
          <a:xfrm>
            <a:off x="6917463" y="5626687"/>
            <a:ext cx="6126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92D050"/>
                </a:solidFill>
              </a:rPr>
              <a:t>Tile 8</a:t>
            </a:r>
          </a:p>
        </p:txBody>
      </p:sp>
    </p:spTree>
    <p:extLst>
      <p:ext uri="{BB962C8B-B14F-4D97-AF65-F5344CB8AC3E}">
        <p14:creationId xmlns:p14="http://schemas.microsoft.com/office/powerpoint/2010/main" val="9398050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2FD212-F2C4-9748-9CE9-0AF9F4F8F3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Tile Corner Coordinates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9FCF2F-3EBE-DA4C-84BF-3AF7D436E8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710" y="1185071"/>
            <a:ext cx="8359175" cy="5019244"/>
          </a:xfrm>
        </p:spPr>
        <p:txBody>
          <a:bodyPr>
            <a:normAutofit/>
          </a:bodyPr>
          <a:lstStyle/>
          <a:p>
            <a:r>
              <a:rPr lang="en-US" sz="1600" dirty="0"/>
              <a:t>Relative to Reference Grid</a:t>
            </a:r>
          </a:p>
          <a:p>
            <a:pPr lvl="1"/>
            <a:r>
              <a:rPr lang="en-US" sz="1400" dirty="0"/>
              <a:t>Number rows/columns in the tile grid</a:t>
            </a:r>
          </a:p>
          <a:p>
            <a:pPr lvl="1">
              <a:spcBef>
                <a:spcPts val="5800"/>
              </a:spcBef>
            </a:pPr>
            <a:r>
              <a:rPr lang="en-US" sz="1400" dirty="0"/>
              <a:t>Tile column (p), row (q), and grid (t) indices:</a:t>
            </a:r>
          </a:p>
          <a:p>
            <a:pPr lvl="1">
              <a:spcBef>
                <a:spcPts val="4600"/>
              </a:spcBef>
            </a:pPr>
            <a:r>
              <a:rPr lang="en-US" sz="1400" dirty="0"/>
              <a:t>Upper left corner grid coordinates for each tile</a:t>
            </a:r>
          </a:p>
          <a:p>
            <a:pPr lvl="1">
              <a:spcBef>
                <a:spcPts val="4000"/>
              </a:spcBef>
            </a:pPr>
            <a:r>
              <a:rPr lang="en-US" sz="1400" dirty="0"/>
              <a:t>Lower left corner grid coordinates for each tile</a:t>
            </a:r>
          </a:p>
          <a:p>
            <a:pPr marL="0" indent="0">
              <a:buNone/>
            </a:pPr>
            <a:endParaRPr lang="en-US" sz="1600" dirty="0"/>
          </a:p>
          <a:p>
            <a:pPr>
              <a:spcBef>
                <a:spcPts val="3400"/>
              </a:spcBef>
            </a:pPr>
            <a:r>
              <a:rPr lang="en-US" sz="1600" dirty="0"/>
              <a:t>Relative to Component </a:t>
            </a:r>
          </a:p>
          <a:p>
            <a:pPr marL="357187" lvl="1" indent="0">
              <a:spcBef>
                <a:spcPts val="0"/>
              </a:spcBef>
              <a:buNone/>
            </a:pPr>
            <a:r>
              <a:rPr lang="en-US" sz="1400" i="1" dirty="0"/>
              <a:t>	Reference grid coordinates scaled by the component pixel spacing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D851502-ACB6-6C41-8BF5-A4817D0ACB84}"/>
                  </a:ext>
                </a:extLst>
              </p:cNvPr>
              <p:cNvSpPr txBox="1"/>
              <p:nvPr/>
            </p:nvSpPr>
            <p:spPr>
              <a:xfrm>
                <a:off x="1103428" y="1934903"/>
                <a:ext cx="6437399" cy="44108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𝑡𝑖𝑙𝑒</m:t>
                          </m:r>
                          <m:r>
                            <a:rPr lang="en-US" sz="1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𝑐𝑜𝑙𝑢𝑚𝑛𝑠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𝑐𝑒𝑖𝑙</m:t>
                      </m:r>
                      <m:d>
                        <m:dPr>
                          <m:ctrlPr>
                            <a:rPr lang="en-US" sz="1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1400" b="0" i="1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𝑠𝑖𝑧</m:t>
                                  </m:r>
                                </m:sub>
                              </m:sSub>
                              <m:r>
                                <a:rPr lang="en-US" sz="1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400" b="0" i="1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𝑋𝑇𝑂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𝑠𝑖𝑧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1400" b="0" i="1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𝑋𝑇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𝑠𝑖𝑧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sSub>
                        <m:sSubPr>
                          <m:ctrlPr>
                            <a:rPr lang="en-US" sz="14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           </m:t>
                          </m:r>
                          <m:r>
                            <a:rPr lang="en-US" sz="14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14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𝑡𝑖𝑙𝑒</m:t>
                          </m:r>
                          <m:r>
                            <a:rPr lang="en-US" sz="14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𝑟𝑜𝑤</m:t>
                          </m:r>
                          <m:r>
                            <a:rPr lang="en-US" sz="14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sz="1400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𝑐𝑒𝑖𝑙</m:t>
                      </m:r>
                      <m:d>
                        <m:dPr>
                          <m:ctrlPr>
                            <a:rPr lang="en-US" sz="14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4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𝑠𝑖𝑧</m:t>
                                  </m:r>
                                </m:sub>
                              </m:sSub>
                              <m:r>
                                <a:rPr lang="en-US" sz="14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  <m:r>
                                    <a:rPr lang="en-US" sz="14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𝑇𝑂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𝑠𝑖𝑧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  <m:r>
                                    <a:rPr lang="en-US" sz="14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𝑠𝑖𝑧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en-US" sz="1400" dirty="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D851502-ACB6-6C41-8BF5-A4817D0ACB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3428" y="1934903"/>
                <a:ext cx="6437399" cy="441083"/>
              </a:xfrm>
              <a:prstGeom prst="rect">
                <a:avLst/>
              </a:prstGeom>
              <a:blipFill>
                <a:blip r:embed="rId2"/>
                <a:stretch>
                  <a:fillRect t="-2778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97C79DA-5211-FB49-B832-1A353BF70F55}"/>
                  </a:ext>
                </a:extLst>
              </p:cNvPr>
              <p:cNvSpPr txBox="1"/>
              <p:nvPr/>
            </p:nvSpPr>
            <p:spPr>
              <a:xfrm>
                <a:off x="1445597" y="2787080"/>
                <a:ext cx="6437399" cy="42434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14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𝑚𝑜𝑑</m:t>
                      </m:r>
                      <m:d>
                        <m:dPr>
                          <m:ctrlPr>
                            <a:rPr lang="en-US" sz="1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𝑡𝑖𝑙𝑒</m:t>
                              </m:r>
                              <m:r>
                                <a:rPr lang="en-US" sz="1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𝑐𝑜𝑙𝑢𝑚𝑛𝑠</m:t>
                              </m:r>
                            </m:sub>
                          </m:sSub>
                        </m:e>
                      </m:d>
                      <m:r>
                        <a:rPr lang="en-US" sz="14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        </m:t>
                      </m:r>
                      <m:r>
                        <a:rPr lang="en-US" sz="14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sz="14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𝑓𝑙𝑜𝑜𝑟</m:t>
                      </m:r>
                      <m:d>
                        <m:dPr>
                          <m:ctrlPr>
                            <a:rPr lang="en-US" sz="1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𝑡𝑖𝑙𝑒</m:t>
                                  </m:r>
                                  <m:r>
                                    <a:rPr lang="en-US" sz="14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14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𝑐𝑜𝑙𝑢𝑚𝑛𝑠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r>
                        <a:rPr lang="en-US" sz="14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         </m:t>
                      </m:r>
                      <m:r>
                        <a:rPr lang="en-US" sz="14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4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14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4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4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14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𝑡𝑖𝑙𝑒</m:t>
                          </m:r>
                          <m:r>
                            <a:rPr lang="en-US" sz="14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4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𝑐𝑜𝑙𝑢𝑚𝑛𝑠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97C79DA-5211-FB49-B832-1A353BF70F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5597" y="2787080"/>
                <a:ext cx="6437399" cy="424347"/>
              </a:xfrm>
              <a:prstGeom prst="rect">
                <a:avLst/>
              </a:prstGeom>
              <a:blipFill>
                <a:blip r:embed="rId3"/>
                <a:stretch>
                  <a:fillRect t="-2941" b="-235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3AA4AA5-0607-804E-BD42-912285421A8C}"/>
                  </a:ext>
                </a:extLst>
              </p:cNvPr>
              <p:cNvSpPr txBox="1"/>
              <p:nvPr/>
            </p:nvSpPr>
            <p:spPr>
              <a:xfrm>
                <a:off x="1538015" y="3701641"/>
                <a:ext cx="4823329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𝑡𝑥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sz="1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1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US" sz="14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𝑋𝑇𝑂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𝑠𝑖𝑧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4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14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𝑋𝑇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𝑠𝑖𝑧</m:t>
                          </m:r>
                        </m:sub>
                      </m:sSub>
                      <m:sSub>
                        <m:sSubPr>
                          <m:ctrlPr>
                            <a:rPr lang="en-US" sz="14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           </m:t>
                          </m:r>
                          <m:r>
                            <a:rPr lang="en-US" sz="14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4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sz="14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14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US" sz="1400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14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𝑇𝑂</m:t>
                          </m:r>
                        </m:e>
                        <m:sub>
                          <m:r>
                            <a:rPr lang="en-US" sz="14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𝑠𝑖𝑧</m:t>
                          </m:r>
                        </m:sub>
                      </m:sSub>
                      <m:r>
                        <a:rPr lang="en-US" sz="1400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4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sz="1400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14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14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𝑠𝑖𝑧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3AA4AA5-0607-804E-BD42-912285421A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8015" y="3701641"/>
                <a:ext cx="4823329" cy="215444"/>
              </a:xfrm>
              <a:prstGeom prst="rect">
                <a:avLst/>
              </a:prstGeom>
              <a:blipFill>
                <a:blip r:embed="rId4"/>
                <a:stretch>
                  <a:fillRect t="-5556" b="-3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4F5502C-0C8C-0244-BFE7-5D8C2F4D64C4}"/>
                  </a:ext>
                </a:extLst>
              </p:cNvPr>
              <p:cNvSpPr txBox="1"/>
              <p:nvPr/>
            </p:nvSpPr>
            <p:spPr>
              <a:xfrm>
                <a:off x="1103428" y="4478014"/>
                <a:ext cx="6437399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𝑡𝑥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1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1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US" sz="14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𝑋𝑇𝑂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𝑠𝑖𝑧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+(</m:t>
                      </m:r>
                      <m:r>
                        <a:rPr lang="en-US" sz="14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14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+1) 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𝑋𝑇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𝑠𝑖𝑧</m:t>
                          </m:r>
                        </m:sub>
                      </m:sSub>
                      <m:sSub>
                        <m:sSubPr>
                          <m:ctrlPr>
                            <a:rPr lang="en-US" sz="14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           </m:t>
                          </m:r>
                          <m:r>
                            <a:rPr lang="en-US" sz="14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14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14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US" sz="1400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14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𝑇𝑂</m:t>
                          </m:r>
                        </m:e>
                        <m:sub>
                          <m:r>
                            <a:rPr lang="en-US" sz="14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𝑠𝑖𝑧</m:t>
                          </m:r>
                        </m:sub>
                      </m:sSub>
                      <m:r>
                        <a:rPr lang="en-US" sz="1400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4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4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sz="14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+1) 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14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14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𝑠𝑖𝑧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4F5502C-0C8C-0244-BFE7-5D8C2F4D64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3428" y="4478014"/>
                <a:ext cx="6437399" cy="215444"/>
              </a:xfrm>
              <a:prstGeom prst="rect">
                <a:avLst/>
              </a:prstGeom>
              <a:blipFill>
                <a:blip r:embed="rId5"/>
                <a:stretch>
                  <a:fillRect t="-5556" b="-3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E445CA7-C009-4A4B-9CD8-7F384CD3F2D9}"/>
                  </a:ext>
                </a:extLst>
              </p:cNvPr>
              <p:cNvSpPr txBox="1"/>
              <p:nvPr/>
            </p:nvSpPr>
            <p:spPr>
              <a:xfrm>
                <a:off x="1445597" y="5685275"/>
                <a:ext cx="6437399" cy="6046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𝑡𝑐𝑥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400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400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𝑐𝑒𝑖𝑙</m:t>
                    </m:r>
                    <m:d>
                      <m:dPr>
                        <m:ctrlPr>
                          <a:rPr lang="en-US" sz="14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1400" b="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1400" i="1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i="1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  <m:t>𝑡𝑥</m:t>
                                </m:r>
                              </m:e>
                              <m:sub>
                                <m:r>
                                  <a:rPr lang="en-US" sz="1400" b="0" i="1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num>
                          <m:den>
                            <m:sSubSup>
                              <m:sSubSupPr>
                                <m:ctrlPr>
                                  <a:rPr lang="en-US" sz="1400" b="0" i="1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400" b="0" i="1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  <m:t>𝑋𝑅</m:t>
                                </m:r>
                              </m:e>
                              <m:sub>
                                <m:r>
                                  <a:rPr lang="en-US" sz="1400" b="0" i="1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  <m:t>𝑠𝑖𝑧</m:t>
                                </m:r>
                              </m:sub>
                              <m:sup>
                                <m:r>
                                  <a:rPr lang="en-US" sz="1400" b="0" i="1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p>
                            </m:sSubSup>
                          </m:den>
                        </m:f>
                      </m:e>
                    </m:d>
                    <m:r>
                      <a:rPr lang="en-US" sz="1400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    </m:t>
                    </m:r>
                    <m:sSub>
                      <m:sSubPr>
                        <m:ctrlPr>
                          <a:rPr lang="en-US" sz="1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𝑡𝑐</m:t>
                        </m:r>
                        <m:r>
                          <a:rPr lang="en-US" sz="14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1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400" i="1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400" i="1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𝑐𝑒𝑖𝑙</m:t>
                    </m:r>
                    <m:d>
                      <m:dPr>
                        <m:ctrlPr>
                          <a:rPr lang="en-US" sz="1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14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1400" i="1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i="1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1400" b="0" i="1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1400" i="1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num>
                          <m:den>
                            <m:sSubSup>
                              <m:sSubSupPr>
                                <m:ctrlPr>
                                  <a:rPr lang="en-US" sz="1400" i="1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400" b="0" i="1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  <m:r>
                                  <a:rPr lang="en-US" sz="1400" i="1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1400" i="1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  <m:t>𝑠𝑖𝑧</m:t>
                                </m:r>
                              </m:sub>
                              <m:sup>
                                <m:r>
                                  <a:rPr lang="en-US" sz="1400" i="1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p>
                            </m:sSubSup>
                          </m:den>
                        </m:f>
                      </m:e>
                    </m:d>
                  </m:oMath>
                </a14:m>
                <a:r>
                  <a:rPr lang="en-US" sz="1400" dirty="0">
                    <a:solidFill>
                      <a:srgbClr val="FFFF00"/>
                    </a:solidFill>
                  </a:rPr>
                  <a:t>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𝑡𝑐𝑥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400" i="1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400" i="1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𝑐𝑒𝑖𝑙</m:t>
                    </m:r>
                    <m:d>
                      <m:dPr>
                        <m:ctrlPr>
                          <a:rPr lang="en-US" sz="1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14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1400" i="1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i="1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  <m:t>𝑡𝑥</m:t>
                                </m:r>
                              </m:e>
                              <m:sub>
                                <m:r>
                                  <a:rPr lang="en-US" sz="1400" b="0" i="1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num>
                          <m:den>
                            <m:sSubSup>
                              <m:sSubSupPr>
                                <m:ctrlPr>
                                  <a:rPr lang="en-US" sz="1400" i="1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400" i="1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  <m:t>𝑋𝑅</m:t>
                                </m:r>
                              </m:e>
                              <m:sub>
                                <m:r>
                                  <a:rPr lang="en-US" sz="1400" i="1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  <m:t>𝑠𝑖𝑧</m:t>
                                </m:r>
                              </m:sub>
                              <m:sup>
                                <m:r>
                                  <a:rPr lang="en-US" sz="1400" i="1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p>
                            </m:sSubSup>
                          </m:den>
                        </m:f>
                      </m:e>
                    </m:d>
                    <m:r>
                      <a:rPr lang="en-US" sz="1400" i="1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    </m:t>
                    </m:r>
                    <m:sSub>
                      <m:sSubPr>
                        <m:ctrlPr>
                          <a:rPr lang="en-US" sz="1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𝑡𝑐𝑦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400" i="1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400" i="1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𝑐𝑒𝑖𝑙</m:t>
                    </m:r>
                    <m:d>
                      <m:dPr>
                        <m:ctrlPr>
                          <a:rPr lang="en-US" sz="1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14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1400" i="1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i="1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  <m:t>𝑡𝑦</m:t>
                                </m:r>
                              </m:e>
                              <m:sub>
                                <m:r>
                                  <a:rPr lang="en-US" sz="1400" b="0" i="1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num>
                          <m:den>
                            <m:sSubSup>
                              <m:sSubSupPr>
                                <m:ctrlPr>
                                  <a:rPr lang="en-US" sz="1400" i="1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400" i="1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  <m:t>𝑌𝑅</m:t>
                                </m:r>
                              </m:e>
                              <m:sub>
                                <m:r>
                                  <a:rPr lang="en-US" sz="1400" i="1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  <m:t>𝑠𝑖𝑧</m:t>
                                </m:r>
                              </m:sub>
                              <m:sup>
                                <m:r>
                                  <a:rPr lang="en-US" sz="1400" i="1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p>
                            </m:sSubSup>
                          </m:den>
                        </m:f>
                      </m:e>
                    </m:d>
                  </m:oMath>
                </a14:m>
                <a:endParaRPr lang="en-US" sz="1400" dirty="0">
                  <a:solidFill>
                    <a:srgbClr val="FFFF00"/>
                  </a:solidFill>
                </a:endParaRPr>
              </a:p>
              <a:p>
                <a:endParaRPr lang="en-US" sz="1400" dirty="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E445CA7-C009-4A4B-9CD8-7F384CD3F2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5597" y="5685275"/>
                <a:ext cx="6437399" cy="604653"/>
              </a:xfrm>
              <a:prstGeom prst="rect">
                <a:avLst/>
              </a:prstGeom>
              <a:blipFill>
                <a:blip r:embed="rId6"/>
                <a:stretch>
                  <a:fillRect l="-7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907108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372CB-171E-1241-B361-7295DECEF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Discrete Wavelet Transform </a:t>
            </a:r>
            <a:r>
              <a:rPr lang="en-US" sz="2800" b="0" dirty="0"/>
              <a:t>(DWT)</a:t>
            </a:r>
            <a:endParaRPr lang="en-US" b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B10090-E02C-CE4B-A0A7-3C5D486880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400" dirty="0"/>
              <a:t>Before going on to Subbands, we need to discuss the DWT</a:t>
            </a:r>
          </a:p>
          <a:p>
            <a:r>
              <a:rPr lang="en-US" sz="1400" dirty="0"/>
              <a:t>The DWT splits a signal into high and low frequency signals</a:t>
            </a:r>
          </a:p>
          <a:p>
            <a:pPr lvl="1"/>
            <a:r>
              <a:rPr lang="en-US" sz="1200" dirty="0"/>
              <a:t>The new signals each contain half as many samples as the original signal</a:t>
            </a:r>
          </a:p>
          <a:p>
            <a:pPr lvl="1"/>
            <a:r>
              <a:rPr lang="en-US" sz="1200" dirty="0"/>
              <a:t>The low frequency signal contains the coarse form of the original signal</a:t>
            </a:r>
          </a:p>
          <a:p>
            <a:pPr lvl="1"/>
            <a:r>
              <a:rPr lang="en-US" sz="1200" dirty="0"/>
              <a:t>The high frequency signal contains refining detail</a:t>
            </a:r>
          </a:p>
          <a:p>
            <a:r>
              <a:rPr lang="en-US" sz="1400" dirty="0"/>
              <a:t>Subsequent DWT iterations can be applied to the low frequency signal</a:t>
            </a:r>
          </a:p>
          <a:p>
            <a:pPr lvl="1"/>
            <a:r>
              <a:rPr lang="en-US" sz="1200" dirty="0"/>
              <a:t>Results in a  lower fidelity signal that still preserves the coarse form of the original signal + a new level of high frequency refinement</a:t>
            </a:r>
          </a:p>
          <a:p>
            <a:r>
              <a:rPr lang="en-US" sz="1400" dirty="0"/>
              <a:t>Reconstruction of the original signal can be accomplished with Inverse DWT</a:t>
            </a:r>
          </a:p>
          <a:p>
            <a:pPr lvl="1"/>
            <a:r>
              <a:rPr lang="en-US" sz="1200" dirty="0"/>
              <a:t>Exact reconstruction is possible with lossless wavelet</a:t>
            </a:r>
          </a:p>
          <a:p>
            <a:pPr lvl="1"/>
            <a:r>
              <a:rPr lang="en-US" sz="1200" dirty="0"/>
              <a:t>Reasonable facsimile is possible with a lossy wavelet</a:t>
            </a:r>
          </a:p>
          <a:p>
            <a:endParaRPr lang="en-US" sz="1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6A770B-036F-684B-A748-D30A6284BA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3754" y="1195212"/>
            <a:ext cx="2556136" cy="5369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496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372CB-171E-1241-B361-7295DECEF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2-Dimensional DWT</a:t>
            </a:r>
            <a:endParaRPr lang="en-US" b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B10090-E02C-CE4B-A0A7-3C5D486880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DWT of a 2D image is accomplished by two passes</a:t>
            </a:r>
          </a:p>
          <a:p>
            <a:pPr lvl="1"/>
            <a:r>
              <a:rPr lang="en-US" dirty="0"/>
              <a:t>First pass applies DWT to each row</a:t>
            </a:r>
          </a:p>
          <a:p>
            <a:pPr lvl="1"/>
            <a:r>
              <a:rPr lang="en-US" dirty="0"/>
              <a:t>Second applies DWT to each row</a:t>
            </a:r>
          </a:p>
          <a:p>
            <a:pPr lvl="1"/>
            <a:r>
              <a:rPr lang="en-US" dirty="0"/>
              <a:t>Result is 4 new 2D ”images” commonly labeled as LL, HL, LH, HH </a:t>
            </a:r>
          </a:p>
          <a:p>
            <a:pPr lvl="2"/>
            <a:r>
              <a:rPr lang="en-US" dirty="0"/>
              <a:t>L=low frequency, H=high frequency</a:t>
            </a:r>
          </a:p>
          <a:p>
            <a:pPr lvl="2"/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letter = horizontal band, 2</a:t>
            </a:r>
            <a:r>
              <a:rPr lang="en-US" baseline="30000" dirty="0"/>
              <a:t>nd</a:t>
            </a:r>
            <a:r>
              <a:rPr lang="en-US" dirty="0"/>
              <a:t> letter = vertical band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B5BADD-913B-1947-BDED-AE93BE4D49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370" y="3719908"/>
            <a:ext cx="2821197" cy="277635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FDA5130-7EBA-1746-BA27-4E37536022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2343" y="3719908"/>
            <a:ext cx="2915373" cy="2776351"/>
          </a:xfrm>
          <a:prstGeom prst="rect">
            <a:avLst/>
          </a:prstGeom>
        </p:spPr>
      </p:pic>
      <p:sp>
        <p:nvSpPr>
          <p:cNvPr id="10" name="Right Arrow 9">
            <a:extLst>
              <a:ext uri="{FF2B5EF4-FFF2-40B4-BE49-F238E27FC236}">
                <a16:creationId xmlns:a16="http://schemas.microsoft.com/office/drawing/2014/main" id="{D9568D64-7F28-814F-AEB9-829FB944E75A}"/>
              </a:ext>
            </a:extLst>
          </p:cNvPr>
          <p:cNvSpPr/>
          <p:nvPr/>
        </p:nvSpPr>
        <p:spPr>
          <a:xfrm>
            <a:off x="4273666" y="4672484"/>
            <a:ext cx="743578" cy="552659"/>
          </a:xfrm>
          <a:prstGeom prst="rightArrow">
            <a:avLst/>
          </a:prstGeom>
          <a:solidFill>
            <a:srgbClr val="00B050"/>
          </a:solidFill>
          <a:ln>
            <a:solidFill>
              <a:srgbClr val="009643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7876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AE11AD-93E0-7D42-9C0C-9B7414A8B9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710" y="452718"/>
            <a:ext cx="7531510" cy="646740"/>
          </a:xfrm>
        </p:spPr>
        <p:txBody>
          <a:bodyPr/>
          <a:lstStyle/>
          <a:p>
            <a:r>
              <a:rPr lang="en-US" sz="2400" dirty="0"/>
              <a:t>Subbands, Decomposition and Resolution Levels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A9C399-6DC4-8C44-9E55-4428FA7832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3440" y="1099458"/>
            <a:ext cx="8428916" cy="3050511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Subbands are result of recursive DWT (discrete waveform transforms)</a:t>
            </a:r>
          </a:p>
          <a:p>
            <a:pPr lvl="1"/>
            <a:r>
              <a:rPr lang="en-US" dirty="0"/>
              <a:t>Commonly shown composited into a single image</a:t>
            </a:r>
          </a:p>
          <a:p>
            <a:r>
              <a:rPr lang="en-US" dirty="0"/>
              <a:t>The resolution level is related to the DWT iteration count</a:t>
            </a:r>
          </a:p>
          <a:p>
            <a:pPr lvl="1">
              <a:spcBef>
                <a:spcPts val="800"/>
              </a:spcBef>
            </a:pPr>
            <a:r>
              <a:rPr lang="en-US" dirty="0"/>
              <a:t>The current DWT iteration is also known as the decomposition level (</a:t>
            </a:r>
            <a:r>
              <a:rPr lang="en-US" dirty="0" err="1"/>
              <a:t>n</a:t>
            </a:r>
            <a:r>
              <a:rPr lang="en-US" baseline="-25000" dirty="0" err="1"/>
              <a:t>b</a:t>
            </a:r>
            <a:r>
              <a:rPr lang="en-US" dirty="0"/>
              <a:t>)</a:t>
            </a:r>
          </a:p>
          <a:p>
            <a:pPr lvl="1">
              <a:spcBef>
                <a:spcPts val="400"/>
              </a:spcBef>
            </a:pPr>
            <a:r>
              <a:rPr lang="en-US" dirty="0"/>
              <a:t>The original image is decomposition level 0</a:t>
            </a:r>
          </a:p>
          <a:p>
            <a:pPr lvl="1">
              <a:spcBef>
                <a:spcPts val="400"/>
              </a:spcBef>
            </a:pPr>
            <a:r>
              <a:rPr lang="en-US" dirty="0"/>
              <a:t>The final iteration is decomposition level N</a:t>
            </a:r>
            <a:r>
              <a:rPr lang="en-US" baseline="-25000" dirty="0"/>
              <a:t>L</a:t>
            </a:r>
          </a:p>
          <a:p>
            <a:pPr lvl="1">
              <a:spcBef>
                <a:spcPts val="400"/>
              </a:spcBef>
            </a:pPr>
            <a:r>
              <a:rPr lang="en-US" dirty="0"/>
              <a:t>The resolution level (r) is simply N</a:t>
            </a:r>
            <a:r>
              <a:rPr lang="en-US" baseline="-25000" dirty="0"/>
              <a:t>L</a:t>
            </a:r>
            <a:r>
              <a:rPr lang="en-US" dirty="0"/>
              <a:t> – </a:t>
            </a:r>
            <a:r>
              <a:rPr lang="en-US" dirty="0" err="1"/>
              <a:t>n</a:t>
            </a:r>
            <a:r>
              <a:rPr lang="en-US" baseline="-25000" dirty="0" err="1"/>
              <a:t>b</a:t>
            </a:r>
            <a:endParaRPr lang="en-US" baseline="-25000" dirty="0"/>
          </a:p>
          <a:p>
            <a:r>
              <a:rPr lang="en-US" dirty="0"/>
              <a:t>Subbands are labeled using decomposition level and 2D frequency band</a:t>
            </a:r>
          </a:p>
          <a:p>
            <a:r>
              <a:rPr lang="en-US" dirty="0"/>
              <a:t>Only LL subband that appears in </a:t>
            </a:r>
            <a:r>
              <a:rPr lang="en-US" sz="2000" dirty="0"/>
              <a:t>JPEG2000</a:t>
            </a:r>
            <a:r>
              <a:rPr lang="en-US" dirty="0"/>
              <a:t> code-stream is N</a:t>
            </a:r>
            <a:r>
              <a:rPr lang="en-US" baseline="-25000" dirty="0"/>
              <a:t>L</a:t>
            </a:r>
            <a:r>
              <a:rPr lang="en-US" dirty="0"/>
              <a:t>LL</a:t>
            </a:r>
          </a:p>
          <a:p>
            <a:pPr lvl="1">
              <a:spcBef>
                <a:spcPts val="800"/>
              </a:spcBef>
            </a:pPr>
            <a:r>
              <a:rPr lang="en-US" dirty="0"/>
              <a:t>All others can be reconstructed from subsequent resolution level subbands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7BBC89D-E441-4A4C-A1D2-6E406BC2E67A}"/>
              </a:ext>
            </a:extLst>
          </p:cNvPr>
          <p:cNvGrpSpPr/>
          <p:nvPr/>
        </p:nvGrpSpPr>
        <p:grpSpPr>
          <a:xfrm>
            <a:off x="373440" y="4395317"/>
            <a:ext cx="5970370" cy="2009965"/>
            <a:chOff x="483973" y="3310637"/>
            <a:chExt cx="5970370" cy="200996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3AEF7B8-12AE-DB46-9D82-95BC725541B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43000" contrast="35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83973" y="3587636"/>
              <a:ext cx="1765951" cy="1732966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6F0CDCE-2017-8744-AB86-D56B4160D23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29000" contrast="15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553933" y="3587636"/>
              <a:ext cx="1802182" cy="1732966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D23317D-28CF-9B44-81EB-6C53E46EB98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27000" contrast="27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660124" y="3587637"/>
              <a:ext cx="1794219" cy="1732965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3F57080-AF47-5146-AC12-66F6EB6B0184}"/>
                </a:ext>
              </a:extLst>
            </p:cNvPr>
            <p:cNvSpPr txBox="1"/>
            <p:nvPr/>
          </p:nvSpPr>
          <p:spPr>
            <a:xfrm>
              <a:off x="483973" y="3310637"/>
              <a:ext cx="5229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rgbClr val="FFFF00"/>
                  </a:solidFill>
                </a:rPr>
                <a:t>N</a:t>
              </a:r>
              <a:r>
                <a:rPr lang="en-US" sz="1200" b="1" baseline="-25000" dirty="0">
                  <a:solidFill>
                    <a:srgbClr val="FFFF00"/>
                  </a:solidFill>
                </a:rPr>
                <a:t>L</a:t>
              </a:r>
              <a:r>
                <a:rPr lang="en-US" sz="1200" b="1" dirty="0">
                  <a:solidFill>
                    <a:srgbClr val="FFFF00"/>
                  </a:solidFill>
                </a:rPr>
                <a:t>=1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350D8ED-860B-6446-92C8-106726C9ACD4}"/>
                </a:ext>
              </a:extLst>
            </p:cNvPr>
            <p:cNvSpPr txBox="1"/>
            <p:nvPr/>
          </p:nvSpPr>
          <p:spPr>
            <a:xfrm>
              <a:off x="2500554" y="3310637"/>
              <a:ext cx="5229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rgbClr val="FFFF00"/>
                  </a:solidFill>
                </a:rPr>
                <a:t>N</a:t>
              </a:r>
              <a:r>
                <a:rPr lang="en-US" sz="1200" b="1" baseline="-25000" dirty="0">
                  <a:solidFill>
                    <a:srgbClr val="FFFF00"/>
                  </a:solidFill>
                </a:rPr>
                <a:t>L</a:t>
              </a:r>
              <a:r>
                <a:rPr lang="en-US" sz="1200" b="1" dirty="0">
                  <a:solidFill>
                    <a:srgbClr val="FFFF00"/>
                  </a:solidFill>
                </a:rPr>
                <a:t>=2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8C39517-3F43-144A-8F89-3B8E0E4852BE}"/>
                </a:ext>
              </a:extLst>
            </p:cNvPr>
            <p:cNvSpPr txBox="1"/>
            <p:nvPr/>
          </p:nvSpPr>
          <p:spPr>
            <a:xfrm>
              <a:off x="4660124" y="3315366"/>
              <a:ext cx="5229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rgbClr val="FFFF00"/>
                  </a:solidFill>
                </a:rPr>
                <a:t>N</a:t>
              </a:r>
              <a:r>
                <a:rPr lang="en-US" sz="1200" b="1" baseline="-25000" dirty="0">
                  <a:solidFill>
                    <a:srgbClr val="FFFF00"/>
                  </a:solidFill>
                </a:rPr>
                <a:t>L</a:t>
              </a:r>
              <a:r>
                <a:rPr lang="en-US" sz="1200" b="1" dirty="0">
                  <a:solidFill>
                    <a:srgbClr val="FFFF00"/>
                  </a:solidFill>
                </a:rPr>
                <a:t>=3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8FC61970-7DD8-5A4E-8658-F398557DE95F}"/>
              </a:ext>
            </a:extLst>
          </p:cNvPr>
          <p:cNvGrpSpPr/>
          <p:nvPr/>
        </p:nvGrpSpPr>
        <p:grpSpPr>
          <a:xfrm>
            <a:off x="6780920" y="4652386"/>
            <a:ext cx="1900856" cy="1828800"/>
            <a:chOff x="6780920" y="4652386"/>
            <a:chExt cx="1900856" cy="182880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3EE2EFDB-58C9-9D4B-8477-7002C64ECE81}"/>
                </a:ext>
              </a:extLst>
            </p:cNvPr>
            <p:cNvSpPr/>
            <p:nvPr/>
          </p:nvSpPr>
          <p:spPr>
            <a:xfrm>
              <a:off x="6852976" y="4652386"/>
              <a:ext cx="1828800" cy="1828800"/>
            </a:xfrm>
            <a:prstGeom prst="rect">
              <a:avLst/>
            </a:prstGeom>
            <a:noFill/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C439F5A3-3FED-B048-9779-5781DDC9B404}"/>
                </a:ext>
              </a:extLst>
            </p:cNvPr>
            <p:cNvGrpSpPr/>
            <p:nvPr/>
          </p:nvGrpSpPr>
          <p:grpSpPr>
            <a:xfrm>
              <a:off x="6852976" y="4652386"/>
              <a:ext cx="1828800" cy="1828800"/>
              <a:chOff x="6852976" y="4652386"/>
              <a:chExt cx="1828800" cy="1828800"/>
            </a:xfrm>
          </p:grpSpPr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958A3EA6-D77D-1043-930D-00444D1FE52A}"/>
                  </a:ext>
                </a:extLst>
              </p:cNvPr>
              <p:cNvCxnSpPr>
                <a:stCxn id="21" idx="1"/>
                <a:endCxn id="21" idx="3"/>
              </p:cNvCxnSpPr>
              <p:nvPr/>
            </p:nvCxnSpPr>
            <p:spPr>
              <a:xfrm>
                <a:off x="6852976" y="5566786"/>
                <a:ext cx="1828800" cy="0"/>
              </a:xfrm>
              <a:prstGeom prst="line">
                <a:avLst/>
              </a:prstGeom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1DB3A0D2-3FC5-0848-8F1C-13CC6E0266AB}"/>
                  </a:ext>
                </a:extLst>
              </p:cNvPr>
              <p:cNvCxnSpPr>
                <a:stCxn id="21" idx="0"/>
                <a:endCxn id="21" idx="2"/>
              </p:cNvCxnSpPr>
              <p:nvPr/>
            </p:nvCxnSpPr>
            <p:spPr>
              <a:xfrm>
                <a:off x="7767376" y="4652386"/>
                <a:ext cx="0" cy="1828800"/>
              </a:xfrm>
              <a:prstGeom prst="line">
                <a:avLst/>
              </a:prstGeom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70C754C7-8C87-1C44-B472-54EAF76C9514}"/>
                </a:ext>
              </a:extLst>
            </p:cNvPr>
            <p:cNvGrpSpPr/>
            <p:nvPr/>
          </p:nvGrpSpPr>
          <p:grpSpPr>
            <a:xfrm>
              <a:off x="6852976" y="4652386"/>
              <a:ext cx="914385" cy="914393"/>
              <a:chOff x="6852976" y="4652386"/>
              <a:chExt cx="1828800" cy="1828800"/>
            </a:xfrm>
          </p:grpSpPr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A3105DA4-A863-074E-930C-1FF3FA7E977A}"/>
                  </a:ext>
                </a:extLst>
              </p:cNvPr>
              <p:cNvCxnSpPr/>
              <p:nvPr/>
            </p:nvCxnSpPr>
            <p:spPr>
              <a:xfrm>
                <a:off x="6852976" y="5566786"/>
                <a:ext cx="1828800" cy="0"/>
              </a:xfrm>
              <a:prstGeom prst="line">
                <a:avLst/>
              </a:prstGeom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1604BD33-E824-6A43-975C-0E6BF63669FD}"/>
                  </a:ext>
                </a:extLst>
              </p:cNvPr>
              <p:cNvCxnSpPr/>
              <p:nvPr/>
            </p:nvCxnSpPr>
            <p:spPr>
              <a:xfrm>
                <a:off x="7767376" y="4652386"/>
                <a:ext cx="0" cy="1828800"/>
              </a:xfrm>
              <a:prstGeom prst="line">
                <a:avLst/>
              </a:prstGeom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290C74EC-310A-7143-A423-79750E608090}"/>
                </a:ext>
              </a:extLst>
            </p:cNvPr>
            <p:cNvGrpSpPr/>
            <p:nvPr/>
          </p:nvGrpSpPr>
          <p:grpSpPr>
            <a:xfrm>
              <a:off x="6852976" y="4652386"/>
              <a:ext cx="914385" cy="914393"/>
              <a:chOff x="6852976" y="4652386"/>
              <a:chExt cx="1828800" cy="1828800"/>
            </a:xfrm>
          </p:grpSpPr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BAE1B23E-2F44-0446-B05C-51350E972712}"/>
                  </a:ext>
                </a:extLst>
              </p:cNvPr>
              <p:cNvCxnSpPr/>
              <p:nvPr/>
            </p:nvCxnSpPr>
            <p:spPr>
              <a:xfrm>
                <a:off x="6852976" y="5566786"/>
                <a:ext cx="1828800" cy="0"/>
              </a:xfrm>
              <a:prstGeom prst="line">
                <a:avLst/>
              </a:prstGeom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2B8EE8D4-8BC1-FD4D-A5F9-DDAF47C06C86}"/>
                  </a:ext>
                </a:extLst>
              </p:cNvPr>
              <p:cNvCxnSpPr/>
              <p:nvPr/>
            </p:nvCxnSpPr>
            <p:spPr>
              <a:xfrm>
                <a:off x="7767376" y="4652386"/>
                <a:ext cx="0" cy="1828800"/>
              </a:xfrm>
              <a:prstGeom prst="line">
                <a:avLst/>
              </a:prstGeom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31FCA2BF-8528-3F48-829B-D782E3F7C040}"/>
                </a:ext>
              </a:extLst>
            </p:cNvPr>
            <p:cNvGrpSpPr/>
            <p:nvPr/>
          </p:nvGrpSpPr>
          <p:grpSpPr>
            <a:xfrm>
              <a:off x="6852977" y="4652387"/>
              <a:ext cx="457192" cy="457196"/>
              <a:chOff x="6852976" y="4652386"/>
              <a:chExt cx="1828800" cy="1828800"/>
            </a:xfrm>
          </p:grpSpPr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ADB9BCE2-2DCF-BF4E-AC6E-56E54175383A}"/>
                  </a:ext>
                </a:extLst>
              </p:cNvPr>
              <p:cNvCxnSpPr/>
              <p:nvPr/>
            </p:nvCxnSpPr>
            <p:spPr>
              <a:xfrm>
                <a:off x="6852976" y="5566786"/>
                <a:ext cx="1828800" cy="0"/>
              </a:xfrm>
              <a:prstGeom prst="line">
                <a:avLst/>
              </a:prstGeom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AD9AD716-42A4-2344-9FD1-E48AC369E9AF}"/>
                  </a:ext>
                </a:extLst>
              </p:cNvPr>
              <p:cNvCxnSpPr/>
              <p:nvPr/>
            </p:nvCxnSpPr>
            <p:spPr>
              <a:xfrm>
                <a:off x="7767376" y="4652386"/>
                <a:ext cx="0" cy="1828800"/>
              </a:xfrm>
              <a:prstGeom prst="line">
                <a:avLst/>
              </a:prstGeom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6E936B9-3839-9A42-AA62-5A9414665BA1}"/>
                </a:ext>
              </a:extLst>
            </p:cNvPr>
            <p:cNvSpPr txBox="1"/>
            <p:nvPr/>
          </p:nvSpPr>
          <p:spPr>
            <a:xfrm>
              <a:off x="6780920" y="4657406"/>
              <a:ext cx="37382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3LL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99501B8-550C-2447-934C-D5B2F3FBD2EB}"/>
                </a:ext>
              </a:extLst>
            </p:cNvPr>
            <p:cNvSpPr txBox="1"/>
            <p:nvPr/>
          </p:nvSpPr>
          <p:spPr>
            <a:xfrm>
              <a:off x="7003994" y="4672316"/>
              <a:ext cx="413896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3HL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36AFC15-2E2C-624C-87F5-FA22588BEA45}"/>
                </a:ext>
              </a:extLst>
            </p:cNvPr>
            <p:cNvSpPr txBox="1"/>
            <p:nvPr/>
          </p:nvSpPr>
          <p:spPr>
            <a:xfrm>
              <a:off x="6782598" y="4870095"/>
              <a:ext cx="413896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3LH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DD3BC04-66A2-184E-A881-C244672D6CAD}"/>
                </a:ext>
              </a:extLst>
            </p:cNvPr>
            <p:cNvSpPr txBox="1"/>
            <p:nvPr/>
          </p:nvSpPr>
          <p:spPr>
            <a:xfrm>
              <a:off x="6975528" y="4885005"/>
              <a:ext cx="442750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3HH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BBD2CAB-E9A7-4746-BFE8-BBD5054C1158}"/>
                </a:ext>
              </a:extLst>
            </p:cNvPr>
            <p:cNvSpPr txBox="1"/>
            <p:nvPr/>
          </p:nvSpPr>
          <p:spPr>
            <a:xfrm>
              <a:off x="7338635" y="4754024"/>
              <a:ext cx="40267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2HL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D37EC8E0-CD8F-5B48-A253-2859F634E308}"/>
                </a:ext>
              </a:extLst>
            </p:cNvPr>
            <p:cNvSpPr txBox="1"/>
            <p:nvPr/>
          </p:nvSpPr>
          <p:spPr>
            <a:xfrm>
              <a:off x="8023223" y="4997053"/>
              <a:ext cx="40267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1HL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1BA05A9-86E0-5E4A-9E6B-3D83F37937A8}"/>
                </a:ext>
              </a:extLst>
            </p:cNvPr>
            <p:cNvSpPr txBox="1"/>
            <p:nvPr/>
          </p:nvSpPr>
          <p:spPr>
            <a:xfrm>
              <a:off x="8016220" y="5871541"/>
              <a:ext cx="43152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1HH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CF5B755-4CBD-B643-BC59-2CCA20518882}"/>
                </a:ext>
              </a:extLst>
            </p:cNvPr>
            <p:cNvSpPr txBox="1"/>
            <p:nvPr/>
          </p:nvSpPr>
          <p:spPr>
            <a:xfrm>
              <a:off x="7107245" y="5853983"/>
              <a:ext cx="40267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1LH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E454F73-343C-8C4F-91DE-623C0650A52C}"/>
                </a:ext>
              </a:extLst>
            </p:cNvPr>
            <p:cNvSpPr txBox="1"/>
            <p:nvPr/>
          </p:nvSpPr>
          <p:spPr>
            <a:xfrm>
              <a:off x="6880236" y="5244411"/>
              <a:ext cx="40267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2LH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7C005F25-67FA-C844-B30C-1C705489BB56}"/>
                </a:ext>
              </a:extLst>
            </p:cNvPr>
            <p:cNvSpPr txBox="1"/>
            <p:nvPr/>
          </p:nvSpPr>
          <p:spPr>
            <a:xfrm>
              <a:off x="7308582" y="5212934"/>
              <a:ext cx="43152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2HH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007363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EC76B5"/>
      </a:hlink>
      <a:folHlink>
        <a:srgbClr val="E8ACCD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A207AED3-9ABC-4A18-9978-A59B65688B1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1409</TotalTime>
  <Words>1745</Words>
  <Application>Microsoft Macintosh PowerPoint</Application>
  <PresentationFormat>On-screen Show (4:3)</PresentationFormat>
  <Paragraphs>270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Calibri</vt:lpstr>
      <vt:lpstr>Cambria Math</vt:lpstr>
      <vt:lpstr>Century Gothic</vt:lpstr>
      <vt:lpstr>Wingdings 3</vt:lpstr>
      <vt:lpstr>Ion</vt:lpstr>
      <vt:lpstr>JPEG2000 Tiles, Subbands, Resolution Levels, Precincts, Code Blocks, etc.</vt:lpstr>
      <vt:lpstr>Image Partitioning (including subbanding)</vt:lpstr>
      <vt:lpstr>Reference Grid and Image Area</vt:lpstr>
      <vt:lpstr>Components</vt:lpstr>
      <vt:lpstr>Tiles</vt:lpstr>
      <vt:lpstr>Tile Corner Coordinates </vt:lpstr>
      <vt:lpstr>Discrete Wavelet Transform (DWT)</vt:lpstr>
      <vt:lpstr>2-Dimensional DWT</vt:lpstr>
      <vt:lpstr>Subbands, Decomposition and Resolution Levels</vt:lpstr>
      <vt:lpstr>Tile Corner Coordinates (again)</vt:lpstr>
      <vt:lpstr>Precincts</vt:lpstr>
      <vt:lpstr>Code Blocks</vt:lpstr>
      <vt:lpstr>Code-Stream Formation</vt:lpstr>
      <vt:lpstr>Modified SIZ marker for a single tile</vt:lpstr>
      <vt:lpstr>SIZ fields when all tiles are present</vt:lpstr>
      <vt:lpstr>SIZ fields for Tile 0</vt:lpstr>
      <vt:lpstr>SIZ fields for Tile 1</vt:lpstr>
      <vt:lpstr>SIZ fields for Tile 2</vt:lpstr>
      <vt:lpstr>SIZ fields for Tile 8</vt:lpstr>
      <vt:lpstr>SIZ fields for Tile with indices (p,q)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JPEG2000 Tiles, Subbands, Resolution Levels, Precincts, Code Blocks, etc.</dc:title>
  <dc:creator>Mike Mayer</dc:creator>
  <cp:keywords>Unrestricted</cp:keywords>
  <cp:lastModifiedBy>Mike Mayer</cp:lastModifiedBy>
  <cp:revision>22</cp:revision>
  <dcterms:created xsi:type="dcterms:W3CDTF">2021-04-11T13:18:27Z</dcterms:created>
  <dcterms:modified xsi:type="dcterms:W3CDTF">2021-04-14T12:04:38Z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LM SIP Document Sensitivity">
    <vt:lpwstr/>
  </property>
  <property fmtid="{D5CDD505-2E9C-101B-9397-08002B2CF9AE}" pid="3" name="Document Author">
    <vt:lpwstr>US\n91853</vt:lpwstr>
  </property>
  <property fmtid="{D5CDD505-2E9C-101B-9397-08002B2CF9AE}" pid="4" name="Document Sensitivity">
    <vt:lpwstr>1</vt:lpwstr>
  </property>
  <property fmtid="{D5CDD505-2E9C-101B-9397-08002B2CF9AE}" pid="5" name="ThirdParty">
    <vt:lpwstr/>
  </property>
  <property fmtid="{D5CDD505-2E9C-101B-9397-08002B2CF9AE}" pid="6" name="OCI Restriction">
    <vt:bool>false</vt:bool>
  </property>
  <property fmtid="{D5CDD505-2E9C-101B-9397-08002B2CF9AE}" pid="7" name="OCI Additional Info">
    <vt:lpwstr/>
  </property>
  <property fmtid="{D5CDD505-2E9C-101B-9397-08002B2CF9AE}" pid="8" name="Allow Header Overwrite">
    <vt:bool>true</vt:bool>
  </property>
  <property fmtid="{D5CDD505-2E9C-101B-9397-08002B2CF9AE}" pid="9" name="Allow Footer Overwrite">
    <vt:bool>true</vt:bool>
  </property>
  <property fmtid="{D5CDD505-2E9C-101B-9397-08002B2CF9AE}" pid="10" name="Multiple Selected">
    <vt:lpwstr>-1</vt:lpwstr>
  </property>
  <property fmtid="{D5CDD505-2E9C-101B-9397-08002B2CF9AE}" pid="11" name="SIPLongWording">
    <vt:lpwstr>_x000d_
_x000d_
</vt:lpwstr>
  </property>
  <property fmtid="{D5CDD505-2E9C-101B-9397-08002B2CF9AE}" pid="12" name="ExpCountry">
    <vt:lpwstr/>
  </property>
</Properties>
</file>